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98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062c22557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6062c2255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2fa056583_2_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72fa056583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1184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2fa056583_2_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72fa056583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0325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2fa056583_0_2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72fa056583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2fa056583_0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72fa05658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2fa056583_0_3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72fa056583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2fa056583_2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72fa056583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2fa056583_2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72fa056583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2fa056583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g72fa056583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4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5a81c8163_1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75a81c8163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2fa05658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72fa05658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4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2fa056583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140" name="Google Shape;140;g72fa05658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4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2fa056583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72fa0565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5a81c8163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75a81c816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285b68260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7285b6826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2fa056583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72fa05658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2fa056583_2_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72fa056583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1143000" y="841771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1143000" y="2701527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1pPr>
            <a:lvl2pPr marL="914400" lvl="1" indent="-2286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3pPr>
            <a:lvl4pPr marL="1828800" lvl="3" indent="-2286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4pPr>
            <a:lvl5pPr marL="2286000" lvl="4" indent="-2286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291328" y="4794966"/>
            <a:ext cx="224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291328" y="4794966"/>
            <a:ext cx="224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3887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23887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291328" y="4794966"/>
            <a:ext cx="224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291328" y="4794966"/>
            <a:ext cx="224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629841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629841" y="1260871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2pPr>
            <a:lvl3pPr marL="1371600" lvl="2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4pPr>
            <a:lvl5pPr marL="2286000" lvl="4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5pPr>
            <a:lvl6pPr marL="2743200" lvl="5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4629151" y="1260871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291328" y="4794966"/>
            <a:ext cx="224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291328" y="4794966"/>
            <a:ext cx="224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291328" y="4794966"/>
            <a:ext cx="224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3887391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2pPr>
            <a:lvl3pPr marL="1371600" lvl="2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marL="1828800" lvl="3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4pPr>
            <a:lvl5pPr marL="2286000" lvl="4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5pPr>
            <a:lvl6pPr marL="2743200" lvl="5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2"/>
          </p:nvPr>
        </p:nvSpPr>
        <p:spPr>
          <a:xfrm>
            <a:off x="629840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8291328" y="4794966"/>
            <a:ext cx="224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>
            <a:spLocks noGrp="1"/>
          </p:cNvSpPr>
          <p:nvPr>
            <p:ph type="pic" idx="2"/>
          </p:nvPr>
        </p:nvSpPr>
        <p:spPr>
          <a:xfrm>
            <a:off x="3887391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4pPr>
            <a:lvl5pPr marL="2286000" lvl="4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5pPr>
            <a:lvl6pPr marL="2743200" lvl="5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8291328" y="4794966"/>
            <a:ext cx="224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TITLE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 1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2">
  <p:cSld name="TITLE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75" tIns="46775" rIns="93575" bIns="46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75" tIns="46775" rIns="93575" bIns="467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75" tIns="46775" rIns="93575" bIns="467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75" tIns="46775" rIns="93575" bIns="46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75" tIns="46775" rIns="93575" bIns="46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291328" y="4794966"/>
            <a:ext cx="224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ctrTitle" idx="4294967295"/>
          </p:nvPr>
        </p:nvSpPr>
        <p:spPr>
          <a:xfrm>
            <a:off x="0" y="2787175"/>
            <a:ext cx="9144000" cy="15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168"/>
              </a:buClr>
              <a:buSzPts val="3300"/>
              <a:buFont typeface="Calibri"/>
              <a:buNone/>
            </a:pPr>
            <a:r>
              <a:rPr lang="en" sz="2500" b="1">
                <a:solidFill>
                  <a:srgbClr val="5E3168"/>
                </a:solidFill>
                <a:latin typeface="Montserrat"/>
                <a:ea typeface="Montserrat"/>
                <a:cs typeface="Montserrat"/>
                <a:sym typeface="Montserrat"/>
              </a:rPr>
              <a:t>Webinar</a:t>
            </a:r>
            <a:endParaRPr sz="2500" b="1">
              <a:solidFill>
                <a:srgbClr val="5E31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168"/>
              </a:buClr>
              <a:buSzPts val="3300"/>
              <a:buFont typeface="Calibri"/>
              <a:buNone/>
            </a:pPr>
            <a:r>
              <a:rPr lang="en" sz="1800">
                <a:solidFill>
                  <a:srgbClr val="5E3168"/>
                </a:solidFill>
                <a:latin typeface="Montserrat"/>
                <a:ea typeface="Montserrat"/>
                <a:cs typeface="Montserrat"/>
                <a:sym typeface="Montserrat"/>
              </a:rPr>
              <a:t>Las respuestas de América Latina en el nuevo escenario global</a:t>
            </a:r>
            <a:endParaRPr sz="1800">
              <a:solidFill>
                <a:srgbClr val="5E31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168"/>
              </a:buClr>
              <a:buSzPts val="3300"/>
              <a:buFont typeface="Calibri"/>
              <a:buNone/>
            </a:pPr>
            <a:endParaRPr sz="1800">
              <a:solidFill>
                <a:srgbClr val="5E31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168"/>
              </a:buClr>
              <a:buSzPts val="3300"/>
              <a:buFont typeface="Calibri"/>
              <a:buNone/>
            </a:pPr>
            <a:r>
              <a:rPr lang="en" sz="1400">
                <a:solidFill>
                  <a:srgbClr val="5E3168"/>
                </a:solidFill>
                <a:latin typeface="Montserrat"/>
                <a:ea typeface="Montserrat"/>
                <a:cs typeface="Montserrat"/>
                <a:sym typeface="Montserrat"/>
              </a:rPr>
              <a:t>Abril 2020</a:t>
            </a:r>
            <a:endParaRPr sz="1400">
              <a:solidFill>
                <a:srgbClr val="5E31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2215350" y="4365675"/>
            <a:ext cx="47133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Ismael Caram</a:t>
            </a:r>
            <a:endParaRPr sz="20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Sub Gte. Gral. Mercado Financiero</a:t>
            </a:r>
            <a:endParaRPr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>
            <a:spLocks noGrp="1"/>
          </p:cNvSpPr>
          <p:nvPr>
            <p:ph type="ctrTitle" idx="4294967295"/>
          </p:nvPr>
        </p:nvSpPr>
        <p:spPr>
          <a:xfrm>
            <a:off x="469900" y="83063"/>
            <a:ext cx="68499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5E3168"/>
                </a:solidFill>
              </a:rPr>
              <a:t>Volumen MAE</a:t>
            </a:r>
            <a:endParaRPr>
              <a:solidFill>
                <a:srgbClr val="5E316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597214"/>
            <a:ext cx="7105650" cy="43148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>
            <a:spLocks noGrp="1"/>
          </p:cNvSpPr>
          <p:nvPr>
            <p:ph type="ctrTitle" idx="4294967295"/>
          </p:nvPr>
        </p:nvSpPr>
        <p:spPr>
          <a:xfrm>
            <a:off x="469900" y="83063"/>
            <a:ext cx="68499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5E3168"/>
                </a:solidFill>
              </a:rPr>
              <a:t>Volumen MAE</a:t>
            </a:r>
            <a:endParaRPr>
              <a:solidFill>
                <a:srgbClr val="5E3168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65" y="590240"/>
            <a:ext cx="6969709" cy="42948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ctrTitle" idx="4294967295"/>
          </p:nvPr>
        </p:nvSpPr>
        <p:spPr>
          <a:xfrm>
            <a:off x="0" y="2808275"/>
            <a:ext cx="9144000" cy="225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168"/>
              </a:buClr>
              <a:buSzPts val="3300"/>
              <a:buFont typeface="Calibri"/>
              <a:buNone/>
            </a:pPr>
            <a:r>
              <a:rPr lang="en" b="1">
                <a:solidFill>
                  <a:srgbClr val="5E3168"/>
                </a:solidFill>
                <a:latin typeface="Montserrat"/>
                <a:ea typeface="Montserrat"/>
                <a:cs typeface="Montserrat"/>
                <a:sym typeface="Montserrat"/>
              </a:rPr>
              <a:t>BLOQUE II</a:t>
            </a:r>
            <a:endParaRPr b="1">
              <a:solidFill>
                <a:srgbClr val="5E31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168"/>
              </a:buClr>
              <a:buSzPts val="3300"/>
              <a:buFont typeface="Calibri"/>
              <a:buNone/>
            </a:pPr>
            <a:endParaRPr sz="1800">
              <a:solidFill>
                <a:srgbClr val="5E31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168"/>
              </a:buClr>
              <a:buSzPts val="3300"/>
              <a:buFont typeface="Calibri"/>
              <a:buNone/>
            </a:pPr>
            <a:r>
              <a:rPr lang="en" sz="1800">
                <a:solidFill>
                  <a:srgbClr val="5E3168"/>
                </a:solidFill>
                <a:latin typeface="Montserrat"/>
                <a:ea typeface="Montserrat"/>
                <a:cs typeface="Montserrat"/>
                <a:sym typeface="Montserrat"/>
              </a:rPr>
              <a:t> Impacto en el Mercado Financiero</a:t>
            </a:r>
            <a:endParaRPr sz="1800">
              <a:solidFill>
                <a:srgbClr val="5E31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168"/>
              </a:buClr>
              <a:buSzPts val="3300"/>
              <a:buFont typeface="Calibri"/>
              <a:buNone/>
            </a:pPr>
            <a:endParaRPr sz="1400">
              <a:solidFill>
                <a:srgbClr val="5E31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>
            <a:spLocks noGrp="1"/>
          </p:cNvSpPr>
          <p:nvPr>
            <p:ph type="ctrTitle" idx="4294967295"/>
          </p:nvPr>
        </p:nvSpPr>
        <p:spPr>
          <a:xfrm>
            <a:off x="469900" y="83063"/>
            <a:ext cx="68499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5E3168"/>
                </a:solidFill>
                <a:latin typeface="Montserrat"/>
                <a:ea typeface="Montserrat"/>
                <a:cs typeface="Montserrat"/>
                <a:sym typeface="Montserrat"/>
              </a:rPr>
              <a:t>IMPACTO</a:t>
            </a:r>
            <a:endParaRPr b="1">
              <a:solidFill>
                <a:srgbClr val="5E31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2"/>
                </a:solidFill>
              </a:rPr>
              <a:t>en el Mercado Financiero </a:t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202" name="Google Shape;202;p38"/>
          <p:cNvPicPr preferRelativeResize="0"/>
          <p:nvPr/>
        </p:nvPicPr>
        <p:blipFill rotWithShape="1">
          <a:blip r:embed="rId4">
            <a:alphaModFix/>
          </a:blip>
          <a:srcRect l="12427" t="18545" r="35023" b="20667"/>
          <a:stretch/>
        </p:blipFill>
        <p:spPr>
          <a:xfrm>
            <a:off x="469900" y="1176375"/>
            <a:ext cx="2461574" cy="363509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8"/>
          <p:cNvSpPr txBox="1"/>
          <p:nvPr/>
        </p:nvSpPr>
        <p:spPr>
          <a:xfrm>
            <a:off x="3189175" y="1176475"/>
            <a:ext cx="5674500" cy="3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No hubo </a:t>
            </a:r>
            <a:r>
              <a:rPr lang="en" sz="1700" b="1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clearing de cheques físico</a:t>
            </a:r>
            <a:r>
              <a:rPr lang="en" sz="1700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 por algunos días y la cadena de pago PyME se resintió mucho. Avanza el uso del cheque electrónico.</a:t>
            </a:r>
            <a:endParaRPr sz="17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Desde el BCRA indicaron a las entidades que ofrezcan </a:t>
            </a:r>
            <a:r>
              <a:rPr lang="en" sz="1700" b="1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créditos de capital de trabajo</a:t>
            </a:r>
            <a:r>
              <a:rPr lang="en" sz="1700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 a tasa del 24% para cubrir faltantes de liquidez de empresas dada la menor operación de cheques.</a:t>
            </a:r>
            <a:endParaRPr sz="17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Sin atención en sucursales.</a:t>
            </a:r>
            <a:r>
              <a:rPr lang="en" sz="1700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 Todo por banca electrónica y ATMs. Aumentos de límites de extracción diarios.</a:t>
            </a:r>
            <a:endParaRPr sz="17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Prórroga de vencimientos</a:t>
            </a:r>
            <a:r>
              <a:rPr lang="en" sz="1700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 de tarjetas de crédito, préstamos personales y cualquier otro financiamiento tomado con bancos. </a:t>
            </a:r>
            <a:endParaRPr sz="17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168"/>
              </a:buClr>
              <a:buSzPts val="4400"/>
              <a:buFont typeface="Calibri"/>
              <a:buNone/>
            </a:pPr>
            <a:endParaRPr sz="17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9"/>
          <p:cNvPicPr preferRelativeResize="0"/>
          <p:nvPr/>
        </p:nvPicPr>
        <p:blipFill rotWithShape="1">
          <a:blip r:embed="rId4">
            <a:alphaModFix/>
          </a:blip>
          <a:srcRect l="22230" r="41914"/>
          <a:stretch/>
        </p:blipFill>
        <p:spPr>
          <a:xfrm>
            <a:off x="6865900" y="1237575"/>
            <a:ext cx="2278100" cy="35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9"/>
          <p:cNvSpPr txBox="1"/>
          <p:nvPr/>
        </p:nvSpPr>
        <p:spPr>
          <a:xfrm>
            <a:off x="469900" y="1363725"/>
            <a:ext cx="63960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Las tasas de interés ya están siendo impactadas  por la política monetaria expansiva del gobierno para mitigar los efectos del </a:t>
            </a:r>
            <a:r>
              <a:rPr lang="en" sz="1800" b="1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COVID-19</a:t>
            </a:r>
            <a:r>
              <a:rPr lang="en" sz="1800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. La liquidez abunda en los bancos. </a:t>
            </a:r>
            <a:endParaRPr sz="18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168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Cuentas remuneradas (a la vista) en ARS rinden al 3% anual con inflación estimada en más del 50% para 2020. </a:t>
            </a:r>
            <a:endParaRPr sz="18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5E3168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Depósitos a plazos fijo de bancos de primera línea ofrecen 19% anual. </a:t>
            </a:r>
            <a:endParaRPr sz="18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168"/>
              </a:buClr>
              <a:buSzPts val="4400"/>
              <a:buFont typeface="Calibri"/>
              <a:buNone/>
            </a:pPr>
            <a:endParaRPr sz="18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9"/>
          <p:cNvSpPr txBox="1">
            <a:spLocks noGrp="1"/>
          </p:cNvSpPr>
          <p:nvPr>
            <p:ph type="ctrTitle" idx="4294967295"/>
          </p:nvPr>
        </p:nvSpPr>
        <p:spPr>
          <a:xfrm>
            <a:off x="469900" y="83063"/>
            <a:ext cx="68499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5E3168"/>
                </a:solidFill>
                <a:latin typeface="Montserrat"/>
                <a:ea typeface="Montserrat"/>
                <a:cs typeface="Montserrat"/>
                <a:sym typeface="Montserrat"/>
              </a:rPr>
              <a:t>IMPACTO</a:t>
            </a:r>
            <a:endParaRPr b="1">
              <a:solidFill>
                <a:srgbClr val="5E31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2"/>
                </a:solidFill>
              </a:rPr>
              <a:t>en el Mercado de Dinero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/>
          <p:nvPr/>
        </p:nvSpPr>
        <p:spPr>
          <a:xfrm>
            <a:off x="4281875" y="1385200"/>
            <a:ext cx="4598400" cy="35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El peso argentino se depreció casi un 5% en el Q1, mientras que los demás países emergentes sufrieron  una  </a:t>
            </a:r>
            <a:r>
              <a:rPr lang="en" sz="1600" b="1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depreciación de sus monedas entre 18% y 25%.</a:t>
            </a:r>
            <a:endParaRPr sz="1600" b="1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Todavía no se observa mucha presión sobre la </a:t>
            </a:r>
            <a:r>
              <a:rPr lang="en" sz="1600" b="1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brecha cambiaria </a:t>
            </a:r>
            <a:r>
              <a:rPr lang="en" sz="1600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entre el mercado de cambios oficial y el bursátil. </a:t>
            </a:r>
            <a:endParaRPr sz="16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Posible levantamiento de restricciones (</a:t>
            </a:r>
            <a:r>
              <a:rPr lang="en" sz="1600" b="1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parking</a:t>
            </a:r>
            <a:r>
              <a:rPr lang="en" sz="1600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) a la venta de dólares vía Bolsa para personas humanas (impacta en PyMEs).</a:t>
            </a:r>
            <a:endParaRPr sz="16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168"/>
              </a:buClr>
              <a:buSzPts val="4400"/>
              <a:buFont typeface="Calibri"/>
              <a:buNone/>
            </a:pPr>
            <a:endParaRPr sz="18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0"/>
          <p:cNvSpPr txBox="1">
            <a:spLocks noGrp="1"/>
          </p:cNvSpPr>
          <p:nvPr>
            <p:ph type="ctrTitle" idx="4294967295"/>
          </p:nvPr>
        </p:nvSpPr>
        <p:spPr>
          <a:xfrm>
            <a:off x="469900" y="83063"/>
            <a:ext cx="68499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5E3168"/>
                </a:solidFill>
                <a:latin typeface="Montserrat"/>
                <a:ea typeface="Montserrat"/>
                <a:cs typeface="Montserrat"/>
                <a:sym typeface="Montserrat"/>
              </a:rPr>
              <a:t>IMPACTO</a:t>
            </a:r>
            <a:endParaRPr b="1">
              <a:solidFill>
                <a:srgbClr val="5E31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2"/>
                </a:solidFill>
              </a:rPr>
              <a:t>en el Mercado de Cambios</a:t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217" name="Google Shape;217;p40"/>
          <p:cNvPicPr preferRelativeResize="0"/>
          <p:nvPr/>
        </p:nvPicPr>
        <p:blipFill rotWithShape="1">
          <a:blip r:embed="rId4">
            <a:alphaModFix/>
          </a:blip>
          <a:srcRect t="35612" r="2372" b="24125"/>
          <a:stretch/>
        </p:blipFill>
        <p:spPr>
          <a:xfrm>
            <a:off x="508000" y="1333625"/>
            <a:ext cx="3644952" cy="1034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0"/>
          <p:cNvPicPr preferRelativeResize="0"/>
          <p:nvPr/>
        </p:nvPicPr>
        <p:blipFill rotWithShape="1">
          <a:blip r:embed="rId5">
            <a:alphaModFix/>
          </a:blip>
          <a:srcRect l="2051" t="3917" r="2537" b="2816"/>
          <a:stretch/>
        </p:blipFill>
        <p:spPr>
          <a:xfrm>
            <a:off x="555363" y="2459000"/>
            <a:ext cx="3550225" cy="21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/>
          <p:nvPr/>
        </p:nvSpPr>
        <p:spPr>
          <a:xfrm>
            <a:off x="469900" y="1369775"/>
            <a:ext cx="5650800" cy="3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06/04</a:t>
            </a:r>
            <a:r>
              <a:rPr lang="en" sz="1800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 Decreto de reperfilamiento de la deuda en dólares (ley local) </a:t>
            </a:r>
            <a:r>
              <a:rPr lang="en" sz="1800" b="1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congelando hasta el 31 de diciembre los pagos </a:t>
            </a:r>
            <a:r>
              <a:rPr lang="en" sz="1800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de la deuda nacional emitidos en dólares bajo ley nacional. Fuerte caída adicional del precio de los títulos públicos. </a:t>
            </a:r>
            <a:endParaRPr sz="18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07/04</a:t>
            </a:r>
            <a:r>
              <a:rPr lang="en" sz="1800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 La calificadora de riesgo Standard &amp; Poor's declaró en </a:t>
            </a:r>
            <a:r>
              <a:rPr lang="en" sz="1800" b="1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“default selectivo”</a:t>
            </a:r>
            <a:r>
              <a:rPr lang="en" sz="1800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 a la deuda Argentina.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Fitch Ratings decidió elevar la nota de la deuda argentina en moneda extranjera regida por tribunales extranjeros a a “CC” luego de la calificación como default restringido.</a:t>
            </a:r>
            <a:endParaRPr sz="18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168"/>
              </a:buClr>
              <a:buSzPts val="4400"/>
              <a:buFont typeface="Calibri"/>
              <a:buNone/>
            </a:pPr>
            <a:endParaRPr sz="1800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1"/>
          <p:cNvSpPr txBox="1">
            <a:spLocks noGrp="1"/>
          </p:cNvSpPr>
          <p:nvPr>
            <p:ph type="ctrTitle" idx="4294967295"/>
          </p:nvPr>
        </p:nvSpPr>
        <p:spPr>
          <a:xfrm>
            <a:off x="469900" y="83063"/>
            <a:ext cx="68499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5E3168"/>
                </a:solidFill>
                <a:latin typeface="Montserrat"/>
                <a:ea typeface="Montserrat"/>
                <a:cs typeface="Montserrat"/>
                <a:sym typeface="Montserrat"/>
              </a:rPr>
              <a:t>IMPACTO</a:t>
            </a:r>
            <a:endParaRPr b="1">
              <a:solidFill>
                <a:srgbClr val="5E31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2"/>
                </a:solidFill>
              </a:rPr>
              <a:t>en el Mercado de Deuda</a:t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225" name="Google Shape;225;p41"/>
          <p:cNvPicPr preferRelativeResize="0"/>
          <p:nvPr/>
        </p:nvPicPr>
        <p:blipFill rotWithShape="1">
          <a:blip r:embed="rId4">
            <a:alphaModFix/>
          </a:blip>
          <a:srcRect l="37666" t="7810" r="17999" b="9537"/>
          <a:stretch/>
        </p:blipFill>
        <p:spPr>
          <a:xfrm>
            <a:off x="6483150" y="1369775"/>
            <a:ext cx="2461575" cy="34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/>
          <p:nvPr/>
        </p:nvSpPr>
        <p:spPr>
          <a:xfrm>
            <a:off x="4993800" y="904250"/>
            <a:ext cx="3588300" cy="17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75" tIns="46775" rIns="93575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6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MUCHAS GRACIAS!!</a:t>
            </a:r>
            <a:endParaRPr sz="6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2"/>
          <p:cNvSpPr txBox="1"/>
          <p:nvPr/>
        </p:nvSpPr>
        <p:spPr>
          <a:xfrm>
            <a:off x="561900" y="3583250"/>
            <a:ext cx="4713300" cy="14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Ismael Caram</a:t>
            </a:r>
            <a:endParaRPr sz="24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Sub Gte. Gral. Mercado Financiero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DABA8"/>
                </a:solidFill>
                <a:latin typeface="Calibri"/>
                <a:ea typeface="Calibri"/>
                <a:cs typeface="Calibri"/>
                <a:sym typeface="Calibri"/>
              </a:rPr>
              <a:t>linkedin.com/in/ismaelcaram</a:t>
            </a:r>
            <a:endParaRPr sz="1800">
              <a:solidFill>
                <a:srgbClr val="4DABA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000">
                <a:solidFill>
                  <a:srgbClr val="4DABA8"/>
                </a:solidFill>
                <a:latin typeface="Calibri"/>
                <a:ea typeface="Calibri"/>
                <a:cs typeface="Calibri"/>
                <a:sym typeface="Calibri"/>
              </a:rPr>
              <a:t>icaram@matbarofex.com.ar</a:t>
            </a:r>
            <a:endParaRPr sz="2000">
              <a:solidFill>
                <a:srgbClr val="4DABA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ctrTitle" idx="4294967295"/>
          </p:nvPr>
        </p:nvSpPr>
        <p:spPr>
          <a:xfrm>
            <a:off x="0" y="2808275"/>
            <a:ext cx="9144000" cy="225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168"/>
              </a:buClr>
              <a:buSzPts val="3300"/>
              <a:buFont typeface="Calibri"/>
              <a:buNone/>
            </a:pPr>
            <a:r>
              <a:rPr lang="en" b="1">
                <a:solidFill>
                  <a:srgbClr val="5E3168"/>
                </a:solidFill>
                <a:latin typeface="Montserrat"/>
                <a:ea typeface="Montserrat"/>
                <a:cs typeface="Montserrat"/>
                <a:sym typeface="Montserrat"/>
              </a:rPr>
              <a:t>BLOQUE I</a:t>
            </a:r>
            <a:endParaRPr b="1">
              <a:solidFill>
                <a:srgbClr val="5E31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168"/>
              </a:buClr>
              <a:buSzPts val="3300"/>
              <a:buFont typeface="Calibri"/>
              <a:buNone/>
            </a:pPr>
            <a:endParaRPr sz="1800">
              <a:solidFill>
                <a:srgbClr val="5E31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168"/>
              </a:buClr>
              <a:buSzPts val="3300"/>
              <a:buFont typeface="Calibri"/>
              <a:buNone/>
            </a:pPr>
            <a:r>
              <a:rPr lang="en" sz="1800">
                <a:solidFill>
                  <a:srgbClr val="5E3168"/>
                </a:solidFill>
                <a:latin typeface="Montserrat"/>
                <a:ea typeface="Montserrat"/>
                <a:cs typeface="Montserrat"/>
                <a:sym typeface="Montserrat"/>
              </a:rPr>
              <a:t>Impacto a Nivel Infraestructuras</a:t>
            </a:r>
            <a:endParaRPr sz="1800">
              <a:solidFill>
                <a:srgbClr val="5E31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168"/>
              </a:buClr>
              <a:buSzPts val="3300"/>
              <a:buFont typeface="Calibri"/>
              <a:buNone/>
            </a:pPr>
            <a:endParaRPr sz="1400">
              <a:solidFill>
                <a:srgbClr val="5E31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ctrTitle"/>
          </p:nvPr>
        </p:nvSpPr>
        <p:spPr>
          <a:xfrm>
            <a:off x="365760" y="27939"/>
            <a:ext cx="80925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75" tIns="46775" rIns="93575" bIns="467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5E3168"/>
                </a:solidFill>
              </a:rPr>
              <a:t>Impacto a Nivel Infraestructuras</a:t>
            </a:r>
            <a:endParaRPr>
              <a:solidFill>
                <a:srgbClr val="5E3168"/>
              </a:solidFill>
            </a:endParaRPr>
          </a:p>
        </p:txBody>
      </p:sp>
      <p:pic>
        <p:nvPicPr>
          <p:cNvPr id="124" name="Google Shape;124;p28" descr="https://lh5.googleusercontent.com/ihU0wGndkRQGIIOWXbSDdYeBPOGKyP2crhqPrmihCv7GUX9SlQrtN73FpTjxDOPoii_ROhH79dESioa_NwGu0cQele-9IhzneYeWp-0YAZNCVN7tM9fZTL-QfMmSBiCA47h0_v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6538" y="-1158875"/>
            <a:ext cx="330654" cy="33065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/>
          <p:cNvSpPr txBox="1"/>
          <p:nvPr/>
        </p:nvSpPr>
        <p:spPr>
          <a:xfrm>
            <a:off x="613526" y="1108625"/>
            <a:ext cx="16371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del 9 al 13 de marzo</a:t>
            </a:r>
            <a:endParaRPr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8"/>
          <p:cNvSpPr txBox="1"/>
          <p:nvPr/>
        </p:nvSpPr>
        <p:spPr>
          <a:xfrm>
            <a:off x="2453300" y="1108625"/>
            <a:ext cx="1774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del 16 al 19 de marzo</a:t>
            </a:r>
            <a:endParaRPr sz="1400" b="0" i="0" u="none" strike="noStrike" cap="none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8"/>
          <p:cNvSpPr txBox="1"/>
          <p:nvPr/>
        </p:nvSpPr>
        <p:spPr>
          <a:xfrm>
            <a:off x="607442" y="1608550"/>
            <a:ext cx="1637100" cy="30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Introdujimos </a:t>
            </a: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licencias laborales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14 días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a personas que visitaron ciertos países de riesgo.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8"/>
          <p:cNvSpPr txBox="1"/>
          <p:nvPr/>
        </p:nvSpPr>
        <p:spPr>
          <a:xfrm>
            <a:off x="2522025" y="1608550"/>
            <a:ext cx="1637100" cy="30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Comenzamos con </a:t>
            </a: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home office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, llegando el jueves 19 al 80% de la plantilla.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Las bolsas de granos cerraron sus pisos de negociación.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8"/>
          <p:cNvSpPr txBox="1"/>
          <p:nvPr/>
        </p:nvSpPr>
        <p:spPr>
          <a:xfrm>
            <a:off x="4407725" y="1608550"/>
            <a:ext cx="2052000" cy="30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Todas las infraestructuras de mercados financieros (cuatro Exchanges, CCP y CSD) operando con el </a:t>
            </a: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100%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de los empleados en  remoto.</a:t>
            </a:r>
            <a:endParaRPr sz="13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A raíz del decreto de aislamiento, se adelantó el feriado del 2 de abril al 31 de marzo. Esto implicó </a:t>
            </a: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cambiar vencimiento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de posiciones de futuros en MtR.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8"/>
          <p:cNvSpPr txBox="1"/>
          <p:nvPr/>
        </p:nvSpPr>
        <p:spPr>
          <a:xfrm>
            <a:off x="6670525" y="1575400"/>
            <a:ext cx="21669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Se ampliaron límites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de precios y circuit breakers: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MtR liberó la banda de máxima fluctuación diaria de los futuros de oro a raíz del fuerte aumento de precios.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ByMA amplió sus</a:t>
            </a: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 bandas de precios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en la Subasta de Apertura (OAC) al 10% en los Valores Negociables de Renta Fija y Variable y </a:t>
            </a:r>
            <a:r>
              <a:rPr lang="en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adelantó </a:t>
            </a: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su horario de liquidación t+0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a las 15.30hs.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p28"/>
          <p:cNvCxnSpPr/>
          <p:nvPr/>
        </p:nvCxnSpPr>
        <p:spPr>
          <a:xfrm>
            <a:off x="472313" y="1266850"/>
            <a:ext cx="0" cy="37458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32" name="Google Shape;132;p28"/>
          <p:cNvCxnSpPr/>
          <p:nvPr/>
        </p:nvCxnSpPr>
        <p:spPr>
          <a:xfrm>
            <a:off x="2356125" y="1280650"/>
            <a:ext cx="0" cy="37458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33" name="Google Shape;133;p28"/>
          <p:cNvCxnSpPr/>
          <p:nvPr/>
        </p:nvCxnSpPr>
        <p:spPr>
          <a:xfrm>
            <a:off x="4370063" y="1266850"/>
            <a:ext cx="0" cy="37458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34" name="Google Shape;134;p28"/>
          <p:cNvCxnSpPr/>
          <p:nvPr/>
        </p:nvCxnSpPr>
        <p:spPr>
          <a:xfrm>
            <a:off x="6459563" y="1180938"/>
            <a:ext cx="0" cy="37458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35" name="Google Shape;135;p28"/>
          <p:cNvSpPr txBox="1"/>
          <p:nvPr/>
        </p:nvSpPr>
        <p:spPr>
          <a:xfrm>
            <a:off x="365742" y="850350"/>
            <a:ext cx="15018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CRONOLOGÍA</a:t>
            </a:r>
            <a:endParaRPr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8"/>
          <p:cNvSpPr txBox="1"/>
          <p:nvPr/>
        </p:nvSpPr>
        <p:spPr>
          <a:xfrm>
            <a:off x="4576150" y="1108625"/>
            <a:ext cx="19494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desde el 20 de marzo</a:t>
            </a:r>
            <a:endParaRPr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8"/>
          <p:cNvSpPr txBox="1"/>
          <p:nvPr/>
        </p:nvSpPr>
        <p:spPr>
          <a:xfrm>
            <a:off x="6553313" y="1108625"/>
            <a:ext cx="1774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5E3168"/>
                </a:solidFill>
                <a:latin typeface="Calibri"/>
                <a:ea typeface="Calibri"/>
                <a:cs typeface="Calibri"/>
                <a:sym typeface="Calibri"/>
              </a:rPr>
              <a:t>25 de marzo</a:t>
            </a:r>
            <a:endParaRPr sz="1400" b="0" i="0" u="none" strike="noStrike" cap="none">
              <a:solidFill>
                <a:srgbClr val="5E31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ctrTitle"/>
          </p:nvPr>
        </p:nvSpPr>
        <p:spPr>
          <a:xfrm>
            <a:off x="365760" y="27939"/>
            <a:ext cx="80925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75" tIns="46775" rIns="93575" bIns="46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5E3168"/>
                </a:solidFill>
              </a:rPr>
              <a:t>Impacto a Nivel Infraestructuras</a:t>
            </a:r>
            <a:endParaRPr>
              <a:solidFill>
                <a:srgbClr val="5E3168"/>
              </a:solidFill>
            </a:endParaRPr>
          </a:p>
        </p:txBody>
      </p:sp>
      <p:sp>
        <p:nvSpPr>
          <p:cNvPr id="143" name="Google Shape;143;p29"/>
          <p:cNvSpPr txBox="1"/>
          <p:nvPr/>
        </p:nvSpPr>
        <p:spPr>
          <a:xfrm>
            <a:off x="389750" y="2820400"/>
            <a:ext cx="3653400" cy="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75" tIns="46775" rIns="93575" bIns="46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fue informando a los distintos </a:t>
            </a: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stakeholders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impactados (principalmente empleados y clientes) sobre todas las novedades.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9"/>
          <p:cNvSpPr/>
          <p:nvPr/>
        </p:nvSpPr>
        <p:spPr>
          <a:xfrm>
            <a:off x="365750" y="1356800"/>
            <a:ext cx="3653400" cy="12573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40000" dist="20000" dir="5400000" rotWithShape="0">
              <a:srgbClr val="000000">
                <a:alpha val="36860"/>
              </a:srgbClr>
            </a:outerShdw>
          </a:effectLst>
        </p:spPr>
        <p:txBody>
          <a:bodyPr spcFirstLastPara="1" wrap="square" lIns="93575" tIns="46775" rIns="93575" bIns="46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 sz="1900">
                <a:solidFill>
                  <a:schemeClr val="lt1"/>
                </a:solidFill>
                <a:highlight>
                  <a:srgbClr val="4DABA8"/>
                </a:highlight>
                <a:latin typeface="Calibri"/>
                <a:ea typeface="Calibri"/>
                <a:cs typeface="Calibri"/>
                <a:sym typeface="Calibri"/>
              </a:rPr>
              <a:t>NIVEL COMUNICACIONAL</a:t>
            </a:r>
            <a:endParaRPr sz="1500" b="1" i="1">
              <a:solidFill>
                <a:srgbClr val="4DABA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9"/>
          <p:cNvSpPr/>
          <p:nvPr/>
        </p:nvSpPr>
        <p:spPr>
          <a:xfrm>
            <a:off x="4572000" y="1355425"/>
            <a:ext cx="3886500" cy="12573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40000" dist="20000" dir="5400000" rotWithShape="0">
              <a:srgbClr val="000000">
                <a:alpha val="36860"/>
              </a:srgbClr>
            </a:outerShdw>
          </a:effectLst>
        </p:spPr>
        <p:txBody>
          <a:bodyPr spcFirstLastPara="1" wrap="square" lIns="93575" tIns="46775" rIns="93575" bIns="46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 sz="1900">
                <a:solidFill>
                  <a:schemeClr val="lt1"/>
                </a:solidFill>
                <a:highlight>
                  <a:srgbClr val="4DABA8"/>
                </a:highlight>
                <a:latin typeface="Calibri"/>
                <a:ea typeface="Calibri"/>
                <a:cs typeface="Calibri"/>
                <a:sym typeface="Calibri"/>
              </a:rPr>
              <a:t>NIVEL TECNOLÓGICO</a:t>
            </a:r>
            <a:endParaRPr sz="1900">
              <a:solidFill>
                <a:schemeClr val="lt1"/>
              </a:solidFill>
              <a:highlight>
                <a:srgbClr val="4DABA8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4572000" y="2820400"/>
            <a:ext cx="38865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75" tIns="46775" rIns="93575" bIns="4677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aumentó el número de licencias de VPNs y de apps de telefonía IP. 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4572000" y="3586600"/>
            <a:ext cx="3886500" cy="541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Freeze tecnológico del 20/3 al 8/4</a:t>
            </a:r>
            <a:endParaRPr sz="18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7053" y="759375"/>
            <a:ext cx="6849900" cy="399879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0"/>
          <p:cNvSpPr txBox="1">
            <a:spLocks noGrp="1"/>
          </p:cNvSpPr>
          <p:nvPr>
            <p:ph type="ctrTitle" idx="4294967295"/>
          </p:nvPr>
        </p:nvSpPr>
        <p:spPr>
          <a:xfrm>
            <a:off x="469900" y="83063"/>
            <a:ext cx="68499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5E3168"/>
                </a:solidFill>
              </a:rPr>
              <a:t>Volumen futuros financieros MtR</a:t>
            </a:r>
            <a:endParaRPr>
              <a:solidFill>
                <a:srgbClr val="5E316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ctrTitle" idx="4294967295"/>
          </p:nvPr>
        </p:nvSpPr>
        <p:spPr>
          <a:xfrm>
            <a:off x="469900" y="83063"/>
            <a:ext cx="68499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5E3168"/>
                </a:solidFill>
              </a:rPr>
              <a:t>Volumen futuros financieros MtR</a:t>
            </a:r>
            <a:endParaRPr>
              <a:solidFill>
                <a:srgbClr val="5E3168"/>
              </a:solidFill>
            </a:endParaRPr>
          </a:p>
        </p:txBody>
      </p:sp>
      <p:pic>
        <p:nvPicPr>
          <p:cNvPr id="159" name="Google Shape;15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7050" y="759375"/>
            <a:ext cx="6849900" cy="3805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/>
        </p:nvSpPr>
        <p:spPr>
          <a:xfrm>
            <a:off x="1085050" y="2065750"/>
            <a:ext cx="6708300" cy="13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2"/>
          <p:cNvSpPr txBox="1">
            <a:spLocks noGrp="1"/>
          </p:cNvSpPr>
          <p:nvPr>
            <p:ph type="ctrTitle" idx="4294967295"/>
          </p:nvPr>
        </p:nvSpPr>
        <p:spPr>
          <a:xfrm>
            <a:off x="469900" y="83063"/>
            <a:ext cx="68499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5E3168"/>
                </a:solidFill>
              </a:rPr>
              <a:t>Volumen futuros agropecuarios MtR</a:t>
            </a:r>
            <a:endParaRPr>
              <a:solidFill>
                <a:srgbClr val="5E3168"/>
              </a:solidFill>
            </a:endParaRPr>
          </a:p>
        </p:txBody>
      </p:sp>
      <p:pic>
        <p:nvPicPr>
          <p:cNvPr id="166" name="Google Shape;16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7050" y="759375"/>
            <a:ext cx="6849900" cy="3760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/>
        </p:nvSpPr>
        <p:spPr>
          <a:xfrm>
            <a:off x="1085050" y="2065750"/>
            <a:ext cx="6708300" cy="13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7050" y="759375"/>
            <a:ext cx="6768405" cy="37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3"/>
          <p:cNvSpPr txBox="1">
            <a:spLocks noGrp="1"/>
          </p:cNvSpPr>
          <p:nvPr>
            <p:ph type="ctrTitle" idx="4294967295"/>
          </p:nvPr>
        </p:nvSpPr>
        <p:spPr>
          <a:xfrm>
            <a:off x="469900" y="83063"/>
            <a:ext cx="68499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5E3168"/>
                </a:solidFill>
              </a:rPr>
              <a:t>Volumen futuros agropecuarios MtR</a:t>
            </a:r>
            <a:endParaRPr>
              <a:solidFill>
                <a:srgbClr val="5E3168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>
            <a:spLocks noGrp="1"/>
          </p:cNvSpPr>
          <p:nvPr>
            <p:ph type="ctrTitle" idx="4294967295"/>
          </p:nvPr>
        </p:nvSpPr>
        <p:spPr>
          <a:xfrm>
            <a:off x="469900" y="83063"/>
            <a:ext cx="68499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5E3168"/>
                </a:solidFill>
              </a:rPr>
              <a:t>Volumen ByMA</a:t>
            </a:r>
            <a:endParaRPr>
              <a:solidFill>
                <a:srgbClr val="5E3168"/>
              </a:solidFill>
            </a:endParaRPr>
          </a:p>
        </p:txBody>
      </p:sp>
      <p:pic>
        <p:nvPicPr>
          <p:cNvPr id="179" name="Google Shape;179;p34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1225" y="600313"/>
            <a:ext cx="6938039" cy="4285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Microsoft Office PowerPoint</Application>
  <PresentationFormat>On-screen Show (16:9)</PresentationFormat>
  <Paragraphs>87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Montserrat</vt:lpstr>
      <vt:lpstr>Arial</vt:lpstr>
      <vt:lpstr>Simple Light</vt:lpstr>
      <vt:lpstr>Tema de Office</vt:lpstr>
      <vt:lpstr>Webinar Las respuestas de América Latina en el nuevo escenario global  Abril 2020</vt:lpstr>
      <vt:lpstr>BLOQUE I  Impacto a Nivel Infraestructuras </vt:lpstr>
      <vt:lpstr>Impacto a Nivel Infraestructuras</vt:lpstr>
      <vt:lpstr>Impacto a Nivel Infraestructuras</vt:lpstr>
      <vt:lpstr>Volumen futuros financieros MtR</vt:lpstr>
      <vt:lpstr>Volumen futuros financieros MtR</vt:lpstr>
      <vt:lpstr>Volumen futuros agropecuarios MtR</vt:lpstr>
      <vt:lpstr>Volumen futuros agropecuarios MtR</vt:lpstr>
      <vt:lpstr>Volumen ByMA</vt:lpstr>
      <vt:lpstr>Volumen MAE</vt:lpstr>
      <vt:lpstr>Volumen MAE</vt:lpstr>
      <vt:lpstr>BLOQUE II   Impacto en el Mercado Financiero </vt:lpstr>
      <vt:lpstr>IMPACTO en el Mercado Financiero </vt:lpstr>
      <vt:lpstr>IMPACTO en el Mercado de Dinero</vt:lpstr>
      <vt:lpstr>IMPACTO en el Mercado de Cambios</vt:lpstr>
      <vt:lpstr>IMPACTO en el Mercado de Deuda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Las respuestas de América Latina en el nuevo escenario global  Abril 2020</dc:title>
  <cp:lastModifiedBy>Rovira, Agustina (Refinitiv)</cp:lastModifiedBy>
  <cp:revision>1</cp:revision>
  <dcterms:modified xsi:type="dcterms:W3CDTF">2020-04-09T15:04:36Z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fa30c-d330-47af-b38e-4594b6de31c6_Enabled">
    <vt:lpwstr>True</vt:lpwstr>
  </property>
  <property fmtid="{D5CDD505-2E9C-101B-9397-08002B2CF9AE}" pid="3" name="MSIP_Label_834fa30c-d330-47af-b38e-4594b6de31c6_SiteId">
    <vt:lpwstr>71ad2f62-61e2-44fc-9e85-86c2827f6de9</vt:lpwstr>
  </property>
  <property fmtid="{D5CDD505-2E9C-101B-9397-08002B2CF9AE}" pid="4" name="MSIP_Label_834fa30c-d330-47af-b38e-4594b6de31c6_Owner">
    <vt:lpwstr>Agustina.Rovira@refinitiv.com</vt:lpwstr>
  </property>
  <property fmtid="{D5CDD505-2E9C-101B-9397-08002B2CF9AE}" pid="5" name="MSIP_Label_834fa30c-d330-47af-b38e-4594b6de31c6_SetDate">
    <vt:lpwstr>2020-04-09T15:04:33.9789523Z</vt:lpwstr>
  </property>
  <property fmtid="{D5CDD505-2E9C-101B-9397-08002B2CF9AE}" pid="6" name="MSIP_Label_834fa30c-d330-47af-b38e-4594b6de31c6_Name">
    <vt:lpwstr>Confidential</vt:lpwstr>
  </property>
  <property fmtid="{D5CDD505-2E9C-101B-9397-08002B2CF9AE}" pid="7" name="MSIP_Label_834fa30c-d330-47af-b38e-4594b6de31c6_Application">
    <vt:lpwstr>Microsoft Azure Information Protection</vt:lpwstr>
  </property>
  <property fmtid="{D5CDD505-2E9C-101B-9397-08002B2CF9AE}" pid="8" name="MSIP_Label_834fa30c-d330-47af-b38e-4594b6de31c6_Extended_MSFT_Method">
    <vt:lpwstr>Automatic</vt:lpwstr>
  </property>
  <property fmtid="{D5CDD505-2E9C-101B-9397-08002B2CF9AE}" pid="9" name="Sensitivity">
    <vt:lpwstr>Confidential</vt:lpwstr>
  </property>
</Properties>
</file>