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2" r:id="rId25"/>
    <p:sldId id="333" r:id="rId26"/>
    <p:sldId id="331" r:id="rId27"/>
    <p:sldId id="334" r:id="rId28"/>
    <p:sldId id="335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099C442C-6443-C846-972E-219FE1735AEE}">
          <p14:sldIdLst>
            <p14:sldId id="286"/>
          </p14:sldIdLst>
        </p14:section>
        <p14:section name="Divider Slides" id="{C729F708-8AAA-E94E-ACDC-D99C8E9409BC}">
          <p14:sldIdLst/>
        </p14:section>
        <p14:section name="Content Slides" id="{489F41F5-636B-B64A-BD66-4FDEF7B24B50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Instuctions" id="{DE1CD2BD-43B4-7C48-843B-22569F6A5990}">
          <p14:sldIdLst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2"/>
            <p14:sldId id="333"/>
            <p14:sldId id="331"/>
            <p14:sldId id="334"/>
          </p14:sldIdLst>
        </p14:section>
        <p14:section name="Example Slides" id="{7C5ECA07-F0D0-AA4F-930A-F648C7707A64}">
          <p14:sldIdLst>
            <p14:sldId id="335"/>
          </p14:sldIdLst>
        </p14:section>
        <p14:section name="End Slides" id="{8155FCE6-2ECE-7A44-A62D-9FD8BB0BD2EA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034"/>
    <a:srgbClr val="0060A0"/>
    <a:srgbClr val="44B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0" autoAdjust="0"/>
    <p:restoredTop sz="94706" autoAdjust="0"/>
  </p:normalViewPr>
  <p:slideViewPr>
    <p:cSldViewPr snapToGrid="0" snapToObjects="1">
      <p:cViewPr varScale="1">
        <p:scale>
          <a:sx n="81" d="100"/>
          <a:sy n="81" d="100"/>
        </p:scale>
        <p:origin x="1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2" d="100"/>
          <a:sy n="152" d="100"/>
        </p:scale>
        <p:origin x="38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5700D-296D-7F49-A7E5-61F8CC39D1C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4BCC-904F-E346-9C21-97396FCDE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roxima Nov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roxima Nova Regular" charset="0"/>
              </a:defRPr>
            </a:lvl1pPr>
          </a:lstStyle>
          <a:p>
            <a:fld id="{FD545FEF-5642-8644-A8CE-1A8BE6E2920A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roxima Nov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roxima Nova Regular" charset="0"/>
              </a:defRPr>
            </a:lvl1pPr>
          </a:lstStyle>
          <a:p>
            <a:fld id="{2AA32789-747F-984C-9252-FF408A05D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0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roxima Nov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roxima Nov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roxima Nov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roxima Nov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roxima Nov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642" y="177801"/>
            <a:ext cx="8127546" cy="260733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2797832"/>
            <a:ext cx="812558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idx="10"/>
          </p:nvPr>
        </p:nvSpPr>
        <p:spPr>
          <a:xfrm>
            <a:off x="244930" y="4019440"/>
            <a:ext cx="2631620" cy="4001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D4AFC6-4750-2141-8F4F-DAA9466C500E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807F9B-E82A-A040-8428-2D9081A5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881" y="5589691"/>
            <a:ext cx="2688291" cy="12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Background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00" y="3496734"/>
            <a:ext cx="7641812" cy="1310947"/>
          </a:xfrm>
        </p:spPr>
        <p:txBody>
          <a:bodyPr anchor="b"/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4807680"/>
            <a:ext cx="761644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53E1D3-D1C0-6F46-AEF9-83DDFF735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1714" cy="33741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Picture here. Place photo credit on top of picture.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08BAC22-F627-EB4E-9E0E-7C7F5C170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Blue Background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74136"/>
            <a:ext cx="9144000" cy="3483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00" y="3496734"/>
            <a:ext cx="7641812" cy="131094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4809744"/>
            <a:ext cx="761644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53E1D3-D1C0-6F46-AEF9-83DDFF735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1714" cy="337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defRPr sz="1050"/>
            </a:lvl1pPr>
          </a:lstStyle>
          <a:p>
            <a:r>
              <a:rPr lang="en-US" dirty="0"/>
              <a:t>Picture here. Place photo credit on top of picture.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33900" y="-423333"/>
            <a:ext cx="1385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350" b="0" i="0" dirty="0">
              <a:latin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FFD5E5-929C-D742-BAA7-D430CA550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00" y="3496734"/>
            <a:ext cx="7641812" cy="131094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4809744"/>
            <a:ext cx="761644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337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56" r="-1"/>
          <a:stretch/>
        </p:blipFill>
        <p:spPr>
          <a:xfrm>
            <a:off x="0" y="529861"/>
            <a:ext cx="8921750" cy="23274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0A8387-A300-E442-B505-71D21A7CC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Data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1714" cy="337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00" y="3496734"/>
            <a:ext cx="7641812" cy="131094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4809744"/>
            <a:ext cx="761644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CB32D3-C81E-664B-ABD8-E2F6CBC14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588B35-1F2F-0E4A-9A52-20D7E8DE7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13"/>
          <a:stretch/>
        </p:blipFill>
        <p:spPr>
          <a:xfrm>
            <a:off x="0" y="443993"/>
            <a:ext cx="8921750" cy="252565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Background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726" y="355601"/>
            <a:ext cx="4144340" cy="309741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0026" y="3456432"/>
            <a:ext cx="4118976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53E1D3-D1C0-6F46-AEF9-83DDFF735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defRPr sz="1050"/>
            </a:lvl1pPr>
          </a:lstStyle>
          <a:p>
            <a:r>
              <a:rPr lang="en-US" dirty="0"/>
              <a:t>Picture here. Place photo credit on top of picture.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C6C209-DB34-0346-8F07-5331D8D3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Blue Background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726" y="355601"/>
            <a:ext cx="4144340" cy="3097413"/>
          </a:xfrm>
        </p:spPr>
        <p:txBody>
          <a:bodyPr anchor="b"/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0026" y="3456432"/>
            <a:ext cx="4118976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53E1D3-D1C0-6F46-AEF9-83DDFF735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Picture here. Place photo credit on top of picture.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FB7AF3-6D9A-9A42-8A96-05884768F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726" y="355601"/>
            <a:ext cx="4144340" cy="309741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0026" y="3456432"/>
            <a:ext cx="4118976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33"/>
          <a:stretch/>
        </p:blipFill>
        <p:spPr>
          <a:xfrm rot="16200000">
            <a:off x="-671513" y="2541006"/>
            <a:ext cx="5880101" cy="27538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7672D2-3720-1E4E-BC05-9596A4ADB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Left Data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726" y="355601"/>
            <a:ext cx="4144340" cy="309741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0026" y="3456432"/>
            <a:ext cx="4118976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47650" y="2802467"/>
            <a:ext cx="1385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350" b="0" i="0" dirty="0">
              <a:latin typeface="Arial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134D429-2ACC-5D40-835C-DC717296F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988" y="6050886"/>
            <a:ext cx="1660717" cy="745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EC81E9-3E9F-C24A-9E51-DB3D1EC8D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7" y="1587822"/>
            <a:ext cx="4068027" cy="3600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00" y="355601"/>
            <a:ext cx="4144340" cy="309741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3456432"/>
            <a:ext cx="4144340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47650" y="2802467"/>
            <a:ext cx="1385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350" b="0" i="0" dirty="0">
              <a:latin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288AB4-650A-A94F-900A-04B4CC4AB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508" y="5737815"/>
            <a:ext cx="1915200" cy="859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46F7C-BF89-4F4F-97C0-CA67425B67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13" y="0"/>
            <a:ext cx="3291975" cy="4680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 Background Data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" y="355601"/>
            <a:ext cx="4144340" cy="309741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" y="3456432"/>
            <a:ext cx="4118976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47650" y="2802467"/>
            <a:ext cx="1385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350" b="0" i="0" dirty="0">
              <a:latin typeface="Arial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96FFA9-E54B-EA44-9ECC-394DD9CBA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508" y="5737815"/>
            <a:ext cx="1915200" cy="859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2D5BC8-738A-7344-B03F-E509F541B8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25" y="1219200"/>
            <a:ext cx="3650551" cy="56387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2" y="177801"/>
            <a:ext cx="8127546" cy="260733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2797832"/>
            <a:ext cx="8125588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019440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56455B-B280-5C44-8C4E-81F4C44C451B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EA62E3-C7B2-0141-8181-3F7B85353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48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2648" y="1401763"/>
            <a:ext cx="86987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494536"/>
            <a:ext cx="869594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08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457" y="310897"/>
            <a:ext cx="8695944" cy="391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2648" y="1401763"/>
            <a:ext cx="86987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494536"/>
            <a:ext cx="869594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494536"/>
            <a:ext cx="410794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412" y="1494536"/>
            <a:ext cx="410794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2648" y="1401763"/>
            <a:ext cx="410475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10650" y="1401763"/>
            <a:ext cx="410475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5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 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9456" y="1494536"/>
            <a:ext cx="2633472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59526" y="1494536"/>
            <a:ext cx="2633472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585EC-1486-4F4F-A9D0-FFC149C3A17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7882" y="1494536"/>
            <a:ext cx="2633472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2648" y="1401763"/>
            <a:ext cx="263028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59526" y="1401763"/>
            <a:ext cx="26334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87882" y="1401763"/>
            <a:ext cx="26334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0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, Light Text and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9456" y="2453777"/>
            <a:ext cx="2633472" cy="335435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59526" y="2453777"/>
            <a:ext cx="2633472" cy="335435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585EC-1486-4F4F-A9D0-FFC149C3A17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7882" y="2453777"/>
            <a:ext cx="2633472" cy="335435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A853864-68BA-724A-9672-AE0DBBCFC96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9456" y="1355633"/>
            <a:ext cx="8695944" cy="9144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i="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2648" y="2367638"/>
            <a:ext cx="263028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259526" y="2367638"/>
            <a:ext cx="26334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87882" y="2367638"/>
            <a:ext cx="26334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, and Content 4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9456" y="3448221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452540" y="3448221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85624" y="3448221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918707" y="3448221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A853864-68BA-724A-9672-AE0DBBCFC96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9456" y="1355633"/>
            <a:ext cx="8695944" cy="179668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0" i="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2648" y="3362082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452540" y="3362082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685624" y="3362082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918707" y="3362082"/>
            <a:ext cx="200264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5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, and Content 4-Col 2-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9456" y="392406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452540" y="392406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85624" y="392406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918707" y="392406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219456" y="149582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2452540" y="149582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4685624" y="149582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6918707" y="1495823"/>
            <a:ext cx="2002536" cy="215798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22648" y="1401763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452540" y="1401763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685624" y="1401763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916056" y="1401763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22648" y="3826089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2452540" y="3826089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4685624" y="3826089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6916056" y="3826089"/>
            <a:ext cx="19993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Edit presentation title on Slide Master using Insert &gt; Header &amp; Footer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457" y="310898"/>
            <a:ext cx="8695944" cy="3523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780704-18EC-CC4B-B26F-DE1A4800B0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647" y="663212"/>
            <a:ext cx="8695944" cy="32171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900" b="1" i="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658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9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creen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30642" y="177801"/>
            <a:ext cx="8127546" cy="260733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896D21-807F-4240-985B-A1B2116F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881" y="5589691"/>
            <a:ext cx="2688291" cy="12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2" y="177801"/>
            <a:ext cx="8127546" cy="260733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2797832"/>
            <a:ext cx="8125588" cy="450828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019440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823323D-B9D1-CD43-A6C7-68FD8DB5F140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CC624E-15BE-9F43-8B53-CC33DE14D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0642" y="177801"/>
            <a:ext cx="8127546" cy="260733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F35CF8-DAFE-064C-A1CD-68548040F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2175933"/>
            <a:ext cx="5578020" cy="196127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4149913"/>
            <a:ext cx="5576063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896508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926F648-C8C0-BE41-91A4-455C8E403BFD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2AB5B0-FC87-CF4B-A033-CB10FFE46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EAAA3-B340-FC45-BD9A-973385609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90"/>
          <a:stretch/>
        </p:blipFill>
        <p:spPr>
          <a:xfrm>
            <a:off x="0" y="809172"/>
            <a:ext cx="7955280" cy="23765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ackground with Arr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2175933"/>
            <a:ext cx="5578020" cy="196127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4149913"/>
            <a:ext cx="5576063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5205271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5EAFBF-7A47-9C49-8386-4083CB246577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91EE17-92CC-5246-847D-B60F5C00D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881" y="5589691"/>
            <a:ext cx="2688291" cy="1206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143EE-F3A8-3E45-B374-94FBB25B9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76"/>
          <a:stretch/>
        </p:blipFill>
        <p:spPr>
          <a:xfrm>
            <a:off x="0" y="873067"/>
            <a:ext cx="7932656" cy="237744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 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177801"/>
            <a:ext cx="4695371" cy="260733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9" y="2797832"/>
            <a:ext cx="4693412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019440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3A3518A-20AE-6B44-8F27-D9A81E7AB0A8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D38372-545A-3341-97D2-BD2262657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643F4-8C88-4B4A-A491-28FD19EBAA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380" y="-443"/>
            <a:ext cx="3628370" cy="515823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ackground Light Bul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177801"/>
            <a:ext cx="4695371" cy="260733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9" y="2797832"/>
            <a:ext cx="4693412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019440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A75C168-905C-8C46-BFF2-E40BDEE41690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AC49339-DA07-B04C-9A72-802999027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881" y="5589691"/>
            <a:ext cx="2688291" cy="1206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94FC6-09E7-DF4D-A325-2C47C60116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380" y="0"/>
            <a:ext cx="3628370" cy="515823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 Data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953686-A188-CE40-A3B3-26A8C8894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73" y="873125"/>
            <a:ext cx="5209349" cy="40210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2175933"/>
            <a:ext cx="4250870" cy="196127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4162613"/>
            <a:ext cx="4248912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896508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131E516-DECB-8C49-96B2-38C9D0502881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5F6D9CF-FBD9-9B43-88B3-AEF02F8DE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3088" y="5591509"/>
            <a:ext cx="2689200" cy="12069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ackground Data Symbo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16E50F-0E75-6B4E-A7FC-6D54FE413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5206" y="862990"/>
            <a:ext cx="5212905" cy="4021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0643" y="2175933"/>
            <a:ext cx="4250870" cy="196127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888" y="4149913"/>
            <a:ext cx="4248912" cy="731520"/>
          </a:xfrm>
        </p:spPr>
        <p:txBody>
          <a:bodyPr anchor="t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0"/>
          </p:nvPr>
        </p:nvSpPr>
        <p:spPr>
          <a:xfrm>
            <a:off x="244930" y="4896510"/>
            <a:ext cx="2631620" cy="40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0BA0A35-0271-E94F-8295-304203FC3BCF}" type="datetime4">
              <a:rPr lang="en-US" smtClean="0"/>
              <a:pPr/>
              <a:t>April 20, 2020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575B37D-F0B7-ED44-BF5B-BC1D71C23A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5881" y="5589691"/>
            <a:ext cx="2688291" cy="120655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" y="311767"/>
            <a:ext cx="8695944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8" y="1351722"/>
            <a:ext cx="869870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A5AF3-F9F6-8743-AA58-1F987E301413}"/>
              </a:ext>
            </a:extLst>
          </p:cNvPr>
          <p:cNvSpPr txBox="1"/>
          <p:nvPr/>
        </p:nvSpPr>
        <p:spPr>
          <a:xfrm>
            <a:off x="236728" y="6454558"/>
            <a:ext cx="410535" cy="24447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27DCC45D-C2B1-7349-9093-5403214644AE}" type="slidenum">
              <a:rPr lang="en-US" sz="750" b="0" i="0" smtClean="0"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75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52013" y="6438394"/>
            <a:ext cx="5719572" cy="2444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Edit presentation title on Slide Master using Insert &gt; Header &amp; Footer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94AC08-E4AD-B84B-B3B1-C7C4154573C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778048" y="6223742"/>
            <a:ext cx="12031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7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5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63" r:id="rId10"/>
    <p:sldLayoutId id="2147483692" r:id="rId11"/>
    <p:sldLayoutId id="2147483685" r:id="rId12"/>
    <p:sldLayoutId id="2147483686" r:id="rId13"/>
    <p:sldLayoutId id="2147483687" r:id="rId14"/>
    <p:sldLayoutId id="2147483693" r:id="rId15"/>
    <p:sldLayoutId id="2147483688" r:id="rId16"/>
    <p:sldLayoutId id="2147483689" r:id="rId17"/>
    <p:sldLayoutId id="2147483690" r:id="rId18"/>
    <p:sldLayoutId id="2147483691" r:id="rId19"/>
    <p:sldLayoutId id="2147483664" r:id="rId20"/>
    <p:sldLayoutId id="2147483665" r:id="rId21"/>
    <p:sldLayoutId id="2147483669" r:id="rId22"/>
    <p:sldLayoutId id="2147483670" r:id="rId23"/>
    <p:sldLayoutId id="2147483677" r:id="rId24"/>
    <p:sldLayoutId id="2147483671" r:id="rId25"/>
    <p:sldLayoutId id="2147483694" r:id="rId26"/>
    <p:sldLayoutId id="2147483673" r:id="rId27"/>
    <p:sldLayoutId id="2147483674" r:id="rId28"/>
    <p:sldLayoutId id="2147483675" r:id="rId29"/>
    <p:sldLayoutId id="2147483676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System Font Regular"/>
        <a:buChar char="–"/>
        <a:tabLst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2571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System Font Regular"/>
        <a:buChar char="–"/>
        <a:tabLst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85763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System Font Regular"/>
        <a:buChar char="–"/>
        <a:tabLst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14350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System Font Regular"/>
        <a:buChar char="–"/>
        <a:tabLst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0" userDrawn="1">
          <p15:clr>
            <a:srgbClr val="F26B43"/>
          </p15:clr>
        </p15:guide>
        <p15:guide id="4" orient="horz" pos="883" userDrawn="1">
          <p15:clr>
            <a:srgbClr val="F26B43"/>
          </p15:clr>
        </p15:guide>
        <p15:guide id="8" pos="5620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  <p15:guide id="10" pos="430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5108" userDrawn="1">
          <p15:clr>
            <a:srgbClr val="F26B43"/>
          </p15:clr>
        </p15:guide>
        <p15:guide id="13" orient="horz" pos="3974" userDrawn="1">
          <p15:clr>
            <a:srgbClr val="F26B43"/>
          </p15:clr>
        </p15:guide>
        <p15:guide id="14" pos="497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50" userDrawn="1">
          <p15:clr>
            <a:srgbClr val="F26B43"/>
          </p15:clr>
        </p15:guide>
        <p15:guide id="17" pos="1429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Shameek Ghosh</a:t>
            </a:r>
          </a:p>
          <a:p>
            <a:r>
              <a:rPr lang="en-US" dirty="0">
                <a:ea typeface="ＭＳ Ｐゴシック" pitchFamily="34" charset="-128"/>
              </a:rPr>
              <a:t>Senior Petrochemical Analyst, Americas</a:t>
            </a:r>
          </a:p>
          <a:p>
            <a:r>
              <a:rPr lang="en-US" dirty="0">
                <a:ea typeface="ＭＳ Ｐゴシック" pitchFamily="34" charset="-128"/>
              </a:rPr>
              <a:t>Refinitiv Oil Research Team</a:t>
            </a:r>
          </a:p>
          <a:p>
            <a:r>
              <a:rPr lang="en-US" dirty="0">
                <a:ea typeface="ＭＳ Ｐゴシック" pitchFamily="34" charset="-128"/>
              </a:rPr>
              <a:t>shameek.ghosh@refinitiv.com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May 23, 2019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370" y="3002928"/>
            <a:ext cx="4991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1"/>
            <a:r>
              <a:rPr lang="en-US" sz="2000" dirty="0"/>
              <a:t>The Renewable Fuel Standard (RFS)</a:t>
            </a:r>
          </a:p>
          <a:p>
            <a:pPr lvl="1"/>
            <a:r>
              <a:rPr lang="en-US" sz="2000" dirty="0"/>
              <a:t>An RFS History Lesson</a:t>
            </a:r>
          </a:p>
          <a:p>
            <a:pPr lvl="2"/>
            <a:r>
              <a:rPr lang="en-US" sz="2000" dirty="0"/>
              <a:t>First version was created in 2005 by President George W. Bush</a:t>
            </a:r>
          </a:p>
          <a:p>
            <a:pPr lvl="3"/>
            <a:r>
              <a:rPr lang="en-US" sz="2000" dirty="0"/>
              <a:t>Part of Energy Policy Act of 2005</a:t>
            </a:r>
          </a:p>
          <a:p>
            <a:pPr lvl="4"/>
            <a:r>
              <a:rPr lang="en-US" sz="2000" dirty="0"/>
              <a:t>7.5 billion gallons (29.063 billion liters) of </a:t>
            </a:r>
            <a:r>
              <a:rPr lang="en-US" sz="2000" dirty="0" err="1"/>
              <a:t>biofuel</a:t>
            </a:r>
            <a:r>
              <a:rPr lang="en-US" sz="2000" dirty="0"/>
              <a:t> mixed with gasoline sold in 2012</a:t>
            </a:r>
          </a:p>
          <a:p>
            <a:pPr lvl="2"/>
            <a:r>
              <a:rPr lang="en-US" sz="2000" dirty="0"/>
              <a:t>Current version (RFS-2) was created in 2007</a:t>
            </a:r>
          </a:p>
          <a:p>
            <a:pPr lvl="3"/>
            <a:r>
              <a:rPr lang="en-US" sz="2000" dirty="0"/>
              <a:t>Legislative issues in 2013</a:t>
            </a:r>
          </a:p>
          <a:p>
            <a:pPr lvl="3"/>
            <a:r>
              <a:rPr lang="en-US" sz="2000" dirty="0"/>
              <a:t>Currently being legislated every year</a:t>
            </a:r>
          </a:p>
          <a:p>
            <a:pPr lvl="4"/>
            <a:r>
              <a:rPr lang="en-US" sz="2000" dirty="0"/>
              <a:t>Final volumes published around mid-December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Current Volumes and Requirements for the Renewable Fuels Standard-2?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Current Volumes and Requirements for the Renewable Fuels Standard-2?</a:t>
            </a:r>
            <a:br>
              <a:rPr lang="en-US" dirty="0"/>
            </a:b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11" y="2102869"/>
            <a:ext cx="8695945" cy="33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1"/>
            <a:r>
              <a:rPr lang="en-US" sz="2400" dirty="0"/>
              <a:t>2019 RFS-2 Volumes</a:t>
            </a:r>
          </a:p>
          <a:p>
            <a:pPr lvl="2"/>
            <a:r>
              <a:rPr lang="en-US" sz="2400" dirty="0"/>
              <a:t>Total: 27.36 billion gallons (106.02 billion liters)</a:t>
            </a:r>
          </a:p>
          <a:p>
            <a:pPr lvl="2"/>
            <a:r>
              <a:rPr lang="en-US" sz="2400" dirty="0"/>
              <a:t>Corn Ethanol: 19.92 billion gallons (77.19 billion liters)</a:t>
            </a:r>
          </a:p>
          <a:p>
            <a:pPr lvl="2"/>
            <a:r>
              <a:rPr lang="en-US" sz="2400" b="1" dirty="0"/>
              <a:t>Total Non-Corn </a:t>
            </a:r>
            <a:r>
              <a:rPr lang="en-US" sz="2400" b="1" dirty="0" err="1"/>
              <a:t>Biofuel</a:t>
            </a:r>
            <a:r>
              <a:rPr lang="en-US" sz="2400" b="1" dirty="0"/>
              <a:t>: 7.44 billion gallons (28.83 billion liters)</a:t>
            </a:r>
          </a:p>
          <a:p>
            <a:pPr lvl="3"/>
            <a:r>
              <a:rPr lang="en-US" sz="2400" dirty="0"/>
              <a:t>Cellulosic Ethanol: 418 million gallons (1.62 million liters)</a:t>
            </a:r>
          </a:p>
          <a:p>
            <a:pPr lvl="3"/>
            <a:r>
              <a:rPr lang="en-US" sz="2400" dirty="0"/>
              <a:t>Biomass-based Diesel: 2.1 billion gallons (8.138 billion liters)</a:t>
            </a:r>
          </a:p>
          <a:p>
            <a:pPr lvl="3"/>
            <a:r>
              <a:rPr lang="en-US" sz="2400" b="1" dirty="0"/>
              <a:t>Other Advanced </a:t>
            </a:r>
            <a:r>
              <a:rPr lang="en-US" sz="2400" b="1" dirty="0" err="1"/>
              <a:t>Biofuel</a:t>
            </a:r>
            <a:r>
              <a:rPr lang="en-US" sz="2400" b="1" dirty="0"/>
              <a:t>: 4.92 billion gallons (19.065 billion liters)</a:t>
            </a:r>
          </a:p>
          <a:p>
            <a:pPr lvl="3"/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Current Volumes and Requirements for the Renewable Fuels Standard-2?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1"/>
            <a:r>
              <a:rPr lang="en-US" sz="2400" dirty="0"/>
              <a:t>Renewable Identification Numbers (RINs)</a:t>
            </a:r>
          </a:p>
          <a:p>
            <a:pPr lvl="2"/>
            <a:r>
              <a:rPr lang="en-US" sz="2400" dirty="0"/>
              <a:t>They designate each </a:t>
            </a:r>
            <a:r>
              <a:rPr lang="en-US" sz="2400" dirty="0" err="1"/>
              <a:t>biofuel</a:t>
            </a:r>
            <a:r>
              <a:rPr lang="en-US" sz="2400" dirty="0"/>
              <a:t> into a different category</a:t>
            </a:r>
          </a:p>
          <a:p>
            <a:pPr lvl="2"/>
            <a:r>
              <a:rPr lang="en-US" sz="2400" dirty="0"/>
              <a:t>They are generated with each gallon of </a:t>
            </a:r>
            <a:r>
              <a:rPr lang="en-US" sz="2400" dirty="0" err="1"/>
              <a:t>biofuel</a:t>
            </a:r>
            <a:r>
              <a:rPr lang="en-US" sz="2400" dirty="0"/>
              <a:t> produced</a:t>
            </a:r>
          </a:p>
          <a:p>
            <a:pPr lvl="3"/>
            <a:r>
              <a:rPr lang="en-US" sz="2400" dirty="0"/>
              <a:t>Some </a:t>
            </a:r>
            <a:r>
              <a:rPr lang="en-US" sz="2400" dirty="0" err="1"/>
              <a:t>biofuels</a:t>
            </a:r>
            <a:r>
              <a:rPr lang="en-US" sz="2400" dirty="0"/>
              <a:t> generate more RINs than others per gallon due to scarcity of specific </a:t>
            </a:r>
            <a:r>
              <a:rPr lang="en-US" sz="2400" dirty="0" err="1"/>
              <a:t>biofuel</a:t>
            </a:r>
            <a:endParaRPr lang="en-US" sz="2400" dirty="0"/>
          </a:p>
          <a:p>
            <a:pPr lvl="4"/>
            <a:r>
              <a:rPr lang="en-US" sz="2400" dirty="0"/>
              <a:t>1:1 for corn-based ethanol</a:t>
            </a:r>
          </a:p>
          <a:p>
            <a:pPr lvl="4"/>
            <a:r>
              <a:rPr lang="en-US" sz="2400" dirty="0"/>
              <a:t>1.5:1 for advanced </a:t>
            </a:r>
            <a:r>
              <a:rPr lang="en-US" sz="2400" dirty="0" err="1"/>
              <a:t>biofuel</a:t>
            </a:r>
            <a:r>
              <a:rPr lang="en-US" sz="2400" dirty="0"/>
              <a:t> (sugar-based ethanol)</a:t>
            </a:r>
          </a:p>
          <a:p>
            <a:pPr lvl="4"/>
            <a:r>
              <a:rPr lang="en-US" sz="2400" dirty="0"/>
              <a:t>2:1 for biomass-based diesel (biodiesel)</a:t>
            </a:r>
          </a:p>
          <a:p>
            <a:pPr lvl="3"/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1"/>
            <a:r>
              <a:rPr lang="en-US" sz="2400" dirty="0"/>
              <a:t>Ethanol</a:t>
            </a:r>
          </a:p>
          <a:p>
            <a:pPr lvl="2"/>
            <a:r>
              <a:rPr lang="en-US" sz="2400" dirty="0"/>
              <a:t> Corn-based Ethanol (D6)</a:t>
            </a:r>
          </a:p>
          <a:p>
            <a:pPr lvl="2"/>
            <a:r>
              <a:rPr lang="en-US" sz="2400" dirty="0"/>
              <a:t> Cellulosic Ethanol (D3)</a:t>
            </a:r>
          </a:p>
          <a:p>
            <a:pPr lvl="2"/>
            <a:r>
              <a:rPr lang="en-US" sz="2400" dirty="0"/>
              <a:t> Sugar-based Ethanol (D5)</a:t>
            </a:r>
          </a:p>
          <a:p>
            <a:pPr lvl="1"/>
            <a:r>
              <a:rPr lang="en-US" sz="2400" dirty="0"/>
              <a:t>Biodiesel</a:t>
            </a:r>
          </a:p>
          <a:p>
            <a:pPr lvl="2"/>
            <a:r>
              <a:rPr lang="en-US" sz="2400" dirty="0"/>
              <a:t>Biomass-based Diesel (D4)</a:t>
            </a:r>
          </a:p>
          <a:p>
            <a:pPr lvl="1"/>
            <a:r>
              <a:rPr lang="en-US" sz="2400" dirty="0"/>
              <a:t>Renewable Naphtha (Bio-Naphtha)</a:t>
            </a:r>
          </a:p>
          <a:p>
            <a:pPr lvl="2"/>
            <a:r>
              <a:rPr lang="en-US" sz="2400" dirty="0"/>
              <a:t>Advanced </a:t>
            </a:r>
            <a:r>
              <a:rPr lang="en-US" sz="2400" dirty="0" err="1"/>
              <a:t>Biofuel</a:t>
            </a:r>
            <a:r>
              <a:rPr lang="en-US" sz="2400" dirty="0"/>
              <a:t> (D5)</a:t>
            </a:r>
          </a:p>
          <a:p>
            <a:pPr lvl="1"/>
            <a:r>
              <a:rPr lang="en-US" sz="2400" dirty="0"/>
              <a:t>Renewable Heating Oil (Bio-Heat)</a:t>
            </a:r>
          </a:p>
          <a:p>
            <a:pPr lvl="2"/>
            <a:r>
              <a:rPr lang="en-US" sz="2400" dirty="0"/>
              <a:t>Advanced </a:t>
            </a:r>
            <a:r>
              <a:rPr lang="en-US" sz="2400" dirty="0" err="1"/>
              <a:t>Biofuel</a:t>
            </a:r>
            <a:r>
              <a:rPr lang="en-US" sz="2400" dirty="0"/>
              <a:t> (D5)</a:t>
            </a:r>
          </a:p>
          <a:p>
            <a:pPr lvl="2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 Non-Ester Renewable Diesel </a:t>
            </a:r>
          </a:p>
          <a:p>
            <a:pPr lvl="3"/>
            <a:r>
              <a:rPr lang="en-US" sz="2400" dirty="0"/>
              <a:t>Biomass-based Diesel (D4)</a:t>
            </a:r>
          </a:p>
          <a:p>
            <a:pPr lvl="3"/>
            <a:r>
              <a:rPr lang="en-US" sz="2400" dirty="0"/>
              <a:t>Advanced </a:t>
            </a:r>
            <a:r>
              <a:rPr lang="en-US" sz="2400" dirty="0" err="1"/>
              <a:t>Biofuel</a:t>
            </a:r>
            <a:r>
              <a:rPr lang="en-US" sz="2400" dirty="0"/>
              <a:t> (D5)</a:t>
            </a:r>
          </a:p>
          <a:p>
            <a:pPr lvl="3"/>
            <a:r>
              <a:rPr lang="en-US" sz="2400" dirty="0"/>
              <a:t>Renewable Fuel (D6)</a:t>
            </a:r>
          </a:p>
          <a:p>
            <a:pPr lvl="4"/>
            <a:r>
              <a:rPr lang="en-US" sz="2400" dirty="0"/>
              <a:t>Depends on feedstock</a:t>
            </a:r>
          </a:p>
          <a:p>
            <a:pPr lvl="4"/>
            <a:r>
              <a:rPr lang="en-US" sz="2400" dirty="0"/>
              <a:t>“Ester” is the key term</a:t>
            </a:r>
          </a:p>
          <a:p>
            <a:pPr lvl="2"/>
            <a:r>
              <a:rPr lang="en-US" sz="2400" dirty="0"/>
              <a:t> Renewable Compressed Natural Gas </a:t>
            </a:r>
          </a:p>
          <a:p>
            <a:pPr lvl="3"/>
            <a:r>
              <a:rPr lang="en-US" sz="2400" dirty="0"/>
              <a:t>Cellulosic </a:t>
            </a:r>
            <a:r>
              <a:rPr lang="en-US" sz="2400" dirty="0" err="1"/>
              <a:t>Biofuel</a:t>
            </a:r>
            <a:r>
              <a:rPr lang="en-US" sz="2400" dirty="0"/>
              <a:t> (D3)</a:t>
            </a:r>
          </a:p>
          <a:p>
            <a:pPr lvl="3"/>
            <a:r>
              <a:rPr lang="en-US" sz="2400" dirty="0"/>
              <a:t>Advanced </a:t>
            </a:r>
            <a:r>
              <a:rPr lang="en-US" sz="2400" dirty="0" err="1"/>
              <a:t>Biofuel</a:t>
            </a:r>
            <a:r>
              <a:rPr lang="en-US" sz="2400" dirty="0"/>
              <a:t> (D5)</a:t>
            </a:r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Renewable Liquefied Natural Gas</a:t>
            </a:r>
          </a:p>
          <a:p>
            <a:pPr lvl="3"/>
            <a:r>
              <a:rPr lang="en-US" sz="2400" dirty="0"/>
              <a:t> Cellulosic </a:t>
            </a:r>
            <a:r>
              <a:rPr lang="en-US" sz="2400" dirty="0" err="1"/>
              <a:t>Biofuel</a:t>
            </a:r>
            <a:r>
              <a:rPr lang="en-US" sz="2400" dirty="0"/>
              <a:t> (D3)</a:t>
            </a:r>
          </a:p>
          <a:p>
            <a:pPr lvl="3"/>
            <a:r>
              <a:rPr lang="en-US" sz="2400" dirty="0"/>
              <a:t> Advanced </a:t>
            </a:r>
            <a:r>
              <a:rPr lang="en-US" sz="2400" dirty="0" err="1"/>
              <a:t>Biofuel</a:t>
            </a:r>
            <a:r>
              <a:rPr lang="en-US" sz="2400" dirty="0"/>
              <a:t> (D5)</a:t>
            </a:r>
          </a:p>
          <a:p>
            <a:pPr lvl="2"/>
            <a:r>
              <a:rPr lang="en-US" sz="2400" dirty="0"/>
              <a:t>Renewable Jet Fuel</a:t>
            </a:r>
          </a:p>
          <a:p>
            <a:pPr lvl="3"/>
            <a:r>
              <a:rPr lang="en-US" sz="2400" dirty="0"/>
              <a:t> Biomass-based Diesel (D4)</a:t>
            </a:r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07" y="1493693"/>
            <a:ext cx="7927016" cy="476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87" y="1438274"/>
            <a:ext cx="7996288" cy="48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67" y="2218480"/>
            <a:ext cx="8664739" cy="32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1"/>
            <a:r>
              <a:rPr lang="en-US" sz="1800" dirty="0"/>
              <a:t>What Are The Recent Fundamentals In The US Ethanol Industry?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What Are The Current Volumes and Requirements for the Renewable Fuels Standard-2?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What Are Renewable Identification Numbers (RINs)?</a:t>
            </a:r>
          </a:p>
          <a:p>
            <a:pPr lvl="1">
              <a:buNone/>
            </a:pPr>
            <a:endParaRPr lang="en-US" sz="1800" dirty="0"/>
          </a:p>
          <a:p>
            <a:pPr lvl="1"/>
            <a:r>
              <a:rPr lang="en-US" sz="1800" dirty="0"/>
              <a:t>What Are Recent Market Conditions For Ethanol in Peru?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What Can Peru Expect In The Future From The RFS-2?</a:t>
            </a:r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2019 Advanced </a:t>
            </a:r>
            <a:r>
              <a:rPr lang="en-US" sz="2400" dirty="0" err="1"/>
              <a:t>Biofuel</a:t>
            </a:r>
            <a:r>
              <a:rPr lang="en-US" sz="2400" dirty="0"/>
              <a:t> RFS-2 Compliance</a:t>
            </a:r>
          </a:p>
          <a:p>
            <a:pPr lvl="3"/>
            <a:r>
              <a:rPr lang="en-US" sz="2400" dirty="0"/>
              <a:t> At current rate, 2019 will be 2.881 billion gallons (11.166 billion liters)</a:t>
            </a:r>
          </a:p>
          <a:p>
            <a:pPr lvl="3"/>
            <a:r>
              <a:rPr lang="en-US" sz="2400" dirty="0"/>
              <a:t> Maximum RIN generation potential 5.39 billion RINs</a:t>
            </a:r>
          </a:p>
          <a:p>
            <a:pPr lvl="3"/>
            <a:r>
              <a:rPr lang="en-US" sz="2400" dirty="0"/>
              <a:t> 2019 Advanced </a:t>
            </a:r>
            <a:r>
              <a:rPr lang="en-US" sz="2400" dirty="0" err="1"/>
              <a:t>Biofuel</a:t>
            </a:r>
            <a:r>
              <a:rPr lang="en-US" sz="2400" dirty="0"/>
              <a:t> Requirement = 7.44 billion gallons (28.83 million liters)</a:t>
            </a:r>
          </a:p>
          <a:p>
            <a:pPr lvl="4"/>
            <a:r>
              <a:rPr lang="en-US" sz="2400" dirty="0"/>
              <a:t> At current rate, minimum shortfall is 2.05 billion gallons (7.944 billion liters) and maximum shortfall is 4.559 billion gallons (17.666 billion liters) </a:t>
            </a:r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Renewable Identification Numbers (RINs)?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978273"/>
            <a:ext cx="8695944" cy="3429000"/>
          </a:xfrm>
        </p:spPr>
        <p:txBody>
          <a:bodyPr/>
          <a:lstStyle/>
          <a:p>
            <a:pPr lvl="2"/>
            <a:r>
              <a:rPr lang="en-US" sz="2400" dirty="0" err="1"/>
              <a:t>Biofuel</a:t>
            </a:r>
            <a:r>
              <a:rPr lang="en-US" sz="2400" dirty="0"/>
              <a:t> Mandates</a:t>
            </a:r>
          </a:p>
          <a:p>
            <a:pPr lvl="3"/>
            <a:r>
              <a:rPr lang="en-US" sz="2400" dirty="0"/>
              <a:t> E7.8 mandate since 2013</a:t>
            </a:r>
          </a:p>
          <a:p>
            <a:pPr lvl="4"/>
            <a:r>
              <a:rPr lang="en-US" sz="2400" dirty="0"/>
              <a:t> Domestic ethanol demand has slowed steadily since target blend rate easily achieved </a:t>
            </a:r>
          </a:p>
          <a:p>
            <a:pPr lvl="3"/>
            <a:r>
              <a:rPr lang="en-US" sz="2400" dirty="0"/>
              <a:t> B5 mandate since 2012</a:t>
            </a:r>
          </a:p>
          <a:p>
            <a:pPr lvl="4"/>
            <a:r>
              <a:rPr lang="en-US" sz="2400" dirty="0"/>
              <a:t> Like ethanol, domestic biodiesel demand has slowed steadily since target blend rate easily achieved</a:t>
            </a:r>
          </a:p>
          <a:p>
            <a:pPr lvl="3"/>
            <a:r>
              <a:rPr lang="en-US" sz="2400" dirty="0"/>
              <a:t> No impending increase to </a:t>
            </a:r>
            <a:r>
              <a:rPr lang="en-US" sz="2400" dirty="0" err="1"/>
              <a:t>biofuel</a:t>
            </a:r>
            <a:r>
              <a:rPr lang="en-US" sz="2400" dirty="0"/>
              <a:t> blend mandates</a:t>
            </a:r>
          </a:p>
          <a:p>
            <a:pPr lvl="4"/>
            <a:r>
              <a:rPr lang="en-US" sz="2400" dirty="0"/>
              <a:t> Much like the USA, Peru gasoline suppliers oppose higher </a:t>
            </a:r>
            <a:r>
              <a:rPr lang="en-US" sz="2400" dirty="0" err="1"/>
              <a:t>biofuel</a:t>
            </a:r>
            <a:r>
              <a:rPr lang="en-US" sz="2400" dirty="0"/>
              <a:t> blends</a:t>
            </a:r>
          </a:p>
          <a:p>
            <a:pPr lvl="4"/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Recent Market Conditions For Ethanol in Peru?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662545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 Ethanol plants much like Brazil</a:t>
            </a:r>
          </a:p>
          <a:p>
            <a:pPr lvl="3"/>
            <a:r>
              <a:rPr lang="en-US" sz="2400" dirty="0"/>
              <a:t> Rotate between sugar and ethanol production</a:t>
            </a:r>
          </a:p>
          <a:p>
            <a:pPr lvl="3"/>
            <a:r>
              <a:rPr lang="en-US" sz="2400" dirty="0"/>
              <a:t> Sugar prices have been major factor in ethanol production</a:t>
            </a:r>
          </a:p>
          <a:p>
            <a:pPr lvl="2"/>
            <a:r>
              <a:rPr lang="en-US" sz="2400" dirty="0"/>
              <a:t> Two major Peru ethanol plants</a:t>
            </a:r>
          </a:p>
          <a:p>
            <a:pPr lvl="3"/>
            <a:r>
              <a:rPr lang="en-US" sz="2400" dirty="0"/>
              <a:t> </a:t>
            </a:r>
            <a:r>
              <a:rPr lang="en-US" sz="2400" dirty="0" err="1"/>
              <a:t>Coazucar’s</a:t>
            </a:r>
            <a:r>
              <a:rPr lang="en-US" sz="2400" dirty="0"/>
              <a:t> Aurora facility</a:t>
            </a:r>
          </a:p>
          <a:p>
            <a:pPr lvl="4"/>
            <a:r>
              <a:rPr lang="en-US" sz="2400" dirty="0"/>
              <a:t> Located in Piura (northern Peru)</a:t>
            </a:r>
          </a:p>
          <a:p>
            <a:pPr lvl="4"/>
            <a:r>
              <a:rPr lang="en-US" sz="2400" dirty="0"/>
              <a:t> Company is owned by </a:t>
            </a:r>
            <a:r>
              <a:rPr lang="en-US" sz="2400" dirty="0" err="1"/>
              <a:t>Grupo</a:t>
            </a:r>
            <a:r>
              <a:rPr lang="en-US" sz="2400" dirty="0"/>
              <a:t> Gloria, Peru’s largest dairy processor</a:t>
            </a:r>
          </a:p>
          <a:p>
            <a:pPr lvl="3"/>
            <a:r>
              <a:rPr lang="en-US" sz="2400" dirty="0"/>
              <a:t> Romero Group’s </a:t>
            </a:r>
            <a:r>
              <a:rPr lang="en-US" sz="2400" dirty="0" err="1"/>
              <a:t>Caña</a:t>
            </a:r>
            <a:r>
              <a:rPr lang="en-US" sz="2400" dirty="0"/>
              <a:t> Brava </a:t>
            </a:r>
            <a:r>
              <a:rPr lang="en-US" sz="2400" dirty="0" err="1"/>
              <a:t>favilirt</a:t>
            </a:r>
            <a:endParaRPr lang="en-US" sz="2400" dirty="0"/>
          </a:p>
          <a:p>
            <a:pPr lvl="4"/>
            <a:r>
              <a:rPr lang="en-US" sz="2400" dirty="0"/>
              <a:t> Also located in Piura</a:t>
            </a:r>
          </a:p>
          <a:p>
            <a:pPr lvl="4"/>
            <a:endParaRPr lang="en-US" sz="2400" dirty="0"/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4"/>
            <a:endParaRPr lang="en-US" sz="2400" dirty="0"/>
          </a:p>
          <a:p>
            <a:pPr lvl="4"/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Recent Market Conditions For Ethanol in Peru?</a:t>
            </a: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Recent Market Conditions For Ethanol in Peru?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038" y="1447799"/>
            <a:ext cx="3936742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Recent Market Conditions For Ethanol in Peru?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4" y="1649642"/>
            <a:ext cx="7372351" cy="443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Recent Market Conditions For Ethanol in Peru?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956" y="1568448"/>
            <a:ext cx="7573350" cy="45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662545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 RFS-2 legislative issues seem to be over for now</a:t>
            </a:r>
          </a:p>
          <a:p>
            <a:pPr lvl="3"/>
            <a:r>
              <a:rPr lang="en-US" sz="2400" dirty="0"/>
              <a:t> Volumes set to keep increasing</a:t>
            </a:r>
          </a:p>
          <a:p>
            <a:pPr lvl="3"/>
            <a:r>
              <a:rPr lang="en-US" sz="2400" dirty="0"/>
              <a:t> 2019 volume increase was sizably larger than 2018</a:t>
            </a:r>
          </a:p>
          <a:p>
            <a:pPr lvl="2"/>
            <a:r>
              <a:rPr lang="en-US" sz="2400" dirty="0"/>
              <a:t> 2019 Advanced </a:t>
            </a:r>
            <a:r>
              <a:rPr lang="en-US" sz="2400" dirty="0" err="1"/>
              <a:t>Biofuel</a:t>
            </a:r>
            <a:r>
              <a:rPr lang="en-US" sz="2400" dirty="0"/>
              <a:t> RFS-2</a:t>
            </a:r>
          </a:p>
          <a:p>
            <a:pPr lvl="3"/>
            <a:r>
              <a:rPr lang="en-US" sz="2400" dirty="0"/>
              <a:t> Biomass-based diesel expected to meet target as usual</a:t>
            </a:r>
          </a:p>
          <a:p>
            <a:pPr lvl="3"/>
            <a:r>
              <a:rPr lang="en-US" sz="2400" dirty="0"/>
              <a:t> Potential large shortfall in D5 Advanced </a:t>
            </a:r>
            <a:r>
              <a:rPr lang="en-US" sz="2400" dirty="0" err="1"/>
              <a:t>Biofuel</a:t>
            </a:r>
            <a:r>
              <a:rPr lang="en-US" sz="2400" dirty="0"/>
              <a:t> target</a:t>
            </a:r>
          </a:p>
          <a:p>
            <a:pPr lvl="4"/>
            <a:r>
              <a:rPr lang="en-US" sz="2400" dirty="0"/>
              <a:t> Target traditionally mostly met by sugar-based ethanol</a:t>
            </a:r>
          </a:p>
          <a:p>
            <a:pPr lvl="2"/>
            <a:r>
              <a:rPr lang="en-US" sz="2400" dirty="0"/>
              <a:t> Peru ethanol industry</a:t>
            </a:r>
          </a:p>
          <a:p>
            <a:pPr lvl="3"/>
            <a:r>
              <a:rPr lang="en-US" sz="2400" dirty="0"/>
              <a:t> No issues for years meeting domestic blending mandates</a:t>
            </a:r>
          </a:p>
          <a:p>
            <a:pPr lvl="3"/>
            <a:r>
              <a:rPr lang="en-US" sz="2400" dirty="0"/>
              <a:t> Production limited by areas of fertility for sugar</a:t>
            </a:r>
          </a:p>
          <a:p>
            <a:pPr lvl="3"/>
            <a:r>
              <a:rPr lang="en-US" sz="2400" dirty="0"/>
              <a:t> Production methods are extremely similar to Brazil </a:t>
            </a:r>
          </a:p>
          <a:p>
            <a:pPr lvl="3">
              <a:buNone/>
            </a:pPr>
            <a:r>
              <a:rPr lang="en-US" sz="2400" dirty="0"/>
              <a:t> </a:t>
            </a:r>
          </a:p>
          <a:p>
            <a:pPr lvl="3"/>
            <a:r>
              <a:rPr lang="en-US" sz="2400" dirty="0"/>
              <a:t> </a:t>
            </a:r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3"/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3">
              <a:buNone/>
            </a:pPr>
            <a:endParaRPr lang="en-US" sz="2400" dirty="0"/>
          </a:p>
          <a:p>
            <a:pPr lvl="4"/>
            <a:endParaRPr lang="en-US" sz="2400" dirty="0"/>
          </a:p>
          <a:p>
            <a:pPr lvl="4"/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Can Peru Expect In The Future From The RFS-2?</a:t>
            </a:r>
            <a:b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</a:br>
            <a:endParaRPr lang="en-US" kern="12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9455" y="1662545"/>
            <a:ext cx="8695944" cy="3429000"/>
          </a:xfrm>
        </p:spPr>
        <p:txBody>
          <a:bodyPr/>
          <a:lstStyle/>
          <a:p>
            <a:pPr lvl="2"/>
            <a:r>
              <a:rPr lang="en-US" sz="2400" dirty="0"/>
              <a:t> Peru can absolutely help the RFS-2</a:t>
            </a:r>
          </a:p>
          <a:p>
            <a:pPr lvl="3"/>
            <a:r>
              <a:rPr lang="en-US" sz="2400" dirty="0"/>
              <a:t> RFS-2 RIN designations extremely specific to production method</a:t>
            </a:r>
          </a:p>
          <a:p>
            <a:pPr lvl="3"/>
            <a:r>
              <a:rPr lang="en-US" sz="2400" dirty="0"/>
              <a:t> Peru should qualify for D5 Advanced </a:t>
            </a:r>
            <a:r>
              <a:rPr lang="en-US" sz="2400" dirty="0" err="1"/>
              <a:t>Biofuel</a:t>
            </a:r>
            <a:r>
              <a:rPr lang="en-US" sz="2400" dirty="0"/>
              <a:t> production</a:t>
            </a:r>
          </a:p>
          <a:p>
            <a:pPr lvl="3"/>
            <a:r>
              <a:rPr lang="en-US" sz="2400" dirty="0"/>
              <a:t> There are currently no plans to research advanced </a:t>
            </a:r>
            <a:r>
              <a:rPr lang="en-US" sz="2400" dirty="0" err="1"/>
              <a:t>biofuel</a:t>
            </a:r>
            <a:endParaRPr lang="en-US" sz="2400" dirty="0"/>
          </a:p>
          <a:p>
            <a:pPr lvl="4"/>
            <a:r>
              <a:rPr lang="en-US" sz="2400" dirty="0"/>
              <a:t> Again, given feedstock, Peru advanced </a:t>
            </a:r>
            <a:r>
              <a:rPr lang="en-US" sz="2400" dirty="0" err="1"/>
              <a:t>biofuel</a:t>
            </a:r>
            <a:r>
              <a:rPr lang="en-US" sz="2400" dirty="0"/>
              <a:t> would be a blessing for RFS-2</a:t>
            </a:r>
          </a:p>
          <a:p>
            <a:pPr lvl="3"/>
            <a:r>
              <a:rPr lang="en-US" sz="2400" dirty="0"/>
              <a:t> Peru tends to trade with the EU based on price arbitrage</a:t>
            </a:r>
          </a:p>
          <a:p>
            <a:pPr lvl="4"/>
            <a:r>
              <a:rPr lang="en-US" sz="2400" dirty="0"/>
              <a:t> Peru ethanol could compete with Brazil ethanol export prices</a:t>
            </a:r>
          </a:p>
          <a:p>
            <a:pPr lvl="3"/>
            <a:r>
              <a:rPr lang="en-US" sz="2400" dirty="0"/>
              <a:t> Both Peru and the USA stand to gain from growth in Peru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Can Peru Expect In The Future From The RFS-2?</a:t>
            </a:r>
            <a:b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</a:br>
            <a:endParaRPr lang="en-US" kern="12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6241-871D-4E5C-B333-B80BD5CDE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7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9953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67" y="1455160"/>
            <a:ext cx="8619748" cy="48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99" y="1469015"/>
            <a:ext cx="8594147" cy="47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12" y="1469015"/>
            <a:ext cx="8695944" cy="48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7" y="1985545"/>
            <a:ext cx="4724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56" y="2553586"/>
            <a:ext cx="4102467" cy="236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12" y="1455159"/>
            <a:ext cx="8695944" cy="47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Recent Fundamentals In The US Ethanol Industry?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8" y="2212420"/>
            <a:ext cx="5254743" cy="32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540" y="2816372"/>
            <a:ext cx="3502345" cy="201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dirty="0" err="1"/>
              <a:t>Biofuels</a:t>
            </a:r>
            <a:r>
              <a:rPr lang="en-US" dirty="0"/>
              <a:t>: What Is Peru’s Piece of the Puzzle?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rPr>
              <a:t>What Are The Current Volumes and Requirements for the Renewable Fuels Standard-2?</a:t>
            </a:r>
            <a:br>
              <a:rPr lang="en-US" sz="18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12" y="1455159"/>
            <a:ext cx="8695944" cy="47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2081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GITAL ONLY_4x3">
  <a:themeElements>
    <a:clrScheme name="Refinitiv">
      <a:dk1>
        <a:srgbClr val="000000"/>
      </a:dk1>
      <a:lt1>
        <a:srgbClr val="FFFFFF"/>
      </a:lt1>
      <a:dk2>
        <a:srgbClr val="001EFF"/>
      </a:dk2>
      <a:lt2>
        <a:srgbClr val="D8DAD9"/>
      </a:lt2>
      <a:accent1>
        <a:srgbClr val="001EFF"/>
      </a:accent1>
      <a:accent2>
        <a:srgbClr val="FF5000"/>
      </a:accent2>
      <a:accent3>
        <a:srgbClr val="FFC800"/>
      </a:accent3>
      <a:accent4>
        <a:srgbClr val="00D0D3"/>
      </a:accent4>
      <a:accent5>
        <a:srgbClr val="9064CD"/>
      </a:accent5>
      <a:accent6>
        <a:srgbClr val="00C389"/>
      </a:accent6>
      <a:hlink>
        <a:srgbClr val="00D0D3"/>
      </a:hlink>
      <a:folHlink>
        <a:srgbClr val="001EFF"/>
      </a:folHlink>
    </a:clrScheme>
    <a:fontScheme name="Refimitiv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EE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5E4CC3C-BF3E-CE43-8710-63B2D90CE7A9}" vid="{CE4E7222-4E16-B04B-80F1-518362ECAF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ONLY_4x3</Template>
  <TotalTime>266</TotalTime>
  <Words>1323</Words>
  <Application>Microsoft Office PowerPoint</Application>
  <PresentationFormat>On-screen Show (4:3)</PresentationFormat>
  <Paragraphs>178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Bold</vt:lpstr>
      <vt:lpstr>Arial Regular</vt:lpstr>
      <vt:lpstr>Calibri</vt:lpstr>
      <vt:lpstr>Proxima Nova Regular</vt:lpstr>
      <vt:lpstr>System Font Regular</vt:lpstr>
      <vt:lpstr>DIGITAL ONLY_4x3</vt:lpstr>
      <vt:lpstr>US Biofuels: What Is Peru’s Piece of the Puzzle?</vt:lpstr>
      <vt:lpstr>US Biofuels: What is Peru’s Piece of the Puzzle? </vt:lpstr>
      <vt:lpstr>What Are The Recent Fundamentals In The US Ethanol Industry?  </vt:lpstr>
      <vt:lpstr>What Are The Recent Fundamentals In The US Ethanol Industry?  </vt:lpstr>
      <vt:lpstr>What Are The Recent Fundamentals In The US Ethanol Industry?  </vt:lpstr>
      <vt:lpstr>What Are The Recent Fundamentals In The US Ethanol Industry?  </vt:lpstr>
      <vt:lpstr>What Are The Recent Fundamentals In The US Ethanol Industry?  </vt:lpstr>
      <vt:lpstr>What Are The Recent Fundamentals In The US Ethanol Industry?  </vt:lpstr>
      <vt:lpstr>What Are The Current Volumes and Requirements for the Renewable Fuels Standard-2?   </vt:lpstr>
      <vt:lpstr>What Are The Current Volumes and Requirements for the Renewable Fuels Standard-2? </vt:lpstr>
      <vt:lpstr>What Are The Current Volumes and Requirements for the Renewable Fuels Standard-2? </vt:lpstr>
      <vt:lpstr>What Are The Current Volumes and Requirements for the Renewable Fuels Standard-2? </vt:lpstr>
      <vt:lpstr>What Are Renewable Identification Numbers (RINs)?</vt:lpstr>
      <vt:lpstr>What Are Renewable Identification Numbers (RINs)?</vt:lpstr>
      <vt:lpstr>What Are Renewable Identification Numbers (RINs)?</vt:lpstr>
      <vt:lpstr>What Are Renewable Identification Numbers (RINs)?</vt:lpstr>
      <vt:lpstr>What Are Renewable Identification Numbers (RINs)?</vt:lpstr>
      <vt:lpstr>What Are Renewable Identification Numbers (RINs)?</vt:lpstr>
      <vt:lpstr>What Are Renewable Identification Numbers (RINs)?</vt:lpstr>
      <vt:lpstr>What Are Renewable Identification Numbers (RINs)?</vt:lpstr>
      <vt:lpstr>What Are Recent Market Conditions For Ethanol in Peru?</vt:lpstr>
      <vt:lpstr>What Are Recent Market Conditions For Ethanol in Peru?</vt:lpstr>
      <vt:lpstr>What Are Recent Market Conditions For Ethanol in Peru?</vt:lpstr>
      <vt:lpstr>What Are Recent Market Conditions For Ethanol in Peru?</vt:lpstr>
      <vt:lpstr>What Are Recent Market Conditions For Ethanol in Peru?</vt:lpstr>
      <vt:lpstr>What Can Peru Expect In The Future From The RFS-2? </vt:lpstr>
      <vt:lpstr>What Can Peru Expect In The Future From The RFS-2? </vt:lpstr>
      <vt:lpstr>Q&amp;A</vt:lpstr>
      <vt:lpstr>Thank you</vt:lpstr>
    </vt:vector>
  </TitlesOfParts>
  <Company>Thomson Reuters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slides</dc:title>
  <dc:creator>u6040256</dc:creator>
  <cp:lastModifiedBy>Rovira, Agustina (Refinitiv)</cp:lastModifiedBy>
  <cp:revision>4</cp:revision>
  <dcterms:created xsi:type="dcterms:W3CDTF">2019-05-16T19:32:06Z</dcterms:created>
  <dcterms:modified xsi:type="dcterms:W3CDTF">2020-04-20T12:18:54Z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https://thehub.thomsonreuters.com</vt:lpwstr>
  </property>
  <property fmtid="{D5CDD505-2E9C-101B-9397-08002B2CF9AE}" pid="3" name="Offisync_ServerID">
    <vt:lpwstr>827ef9c6-9019-45bb-9c94-05eb52e667cd</vt:lpwstr>
  </property>
  <property fmtid="{D5CDD505-2E9C-101B-9397-08002B2CF9AE}" pid="4" name="Jive_LatestUserAccountName">
    <vt:lpwstr>C229612</vt:lpwstr>
  </property>
  <property fmtid="{D5CDD505-2E9C-101B-9397-08002B2CF9AE}" pid="5" name="Jive_VersionGuid">
    <vt:lpwstr>723a0538-dbef-4817-96c1-0c48efe597b4</vt:lpwstr>
  </property>
  <property fmtid="{D5CDD505-2E9C-101B-9397-08002B2CF9AE}" pid="6" name="Offisync_UniqueId">
    <vt:lpwstr>2765575</vt:lpwstr>
  </property>
  <property fmtid="{D5CDD505-2E9C-101B-9397-08002B2CF9AE}" pid="7" name="Offisync_UpdateToken">
    <vt:lpwstr>1</vt:lpwstr>
  </property>
  <property fmtid="{D5CDD505-2E9C-101B-9397-08002B2CF9AE}" pid="8" name="MSIP_Label_834fa30c-d330-47af-b38e-4594b6de31c6_Enabled">
    <vt:lpwstr>True</vt:lpwstr>
  </property>
  <property fmtid="{D5CDD505-2E9C-101B-9397-08002B2CF9AE}" pid="9" name="MSIP_Label_834fa30c-d330-47af-b38e-4594b6de31c6_SiteId">
    <vt:lpwstr>71ad2f62-61e2-44fc-9e85-86c2827f6de9</vt:lpwstr>
  </property>
  <property fmtid="{D5CDD505-2E9C-101B-9397-08002B2CF9AE}" pid="10" name="MSIP_Label_834fa30c-d330-47af-b38e-4594b6de31c6_Owner">
    <vt:lpwstr>Agustina.Rovira@refinitiv.com</vt:lpwstr>
  </property>
  <property fmtid="{D5CDD505-2E9C-101B-9397-08002B2CF9AE}" pid="11" name="MSIP_Label_834fa30c-d330-47af-b38e-4594b6de31c6_SetDate">
    <vt:lpwstr>2020-04-20T12:18:36.3144263Z</vt:lpwstr>
  </property>
  <property fmtid="{D5CDD505-2E9C-101B-9397-08002B2CF9AE}" pid="12" name="MSIP_Label_834fa30c-d330-47af-b38e-4594b6de31c6_Name">
    <vt:lpwstr>Confidential</vt:lpwstr>
  </property>
  <property fmtid="{D5CDD505-2E9C-101B-9397-08002B2CF9AE}" pid="13" name="MSIP_Label_834fa30c-d330-47af-b38e-4594b6de31c6_Application">
    <vt:lpwstr>Microsoft Azure Information Protection</vt:lpwstr>
  </property>
  <property fmtid="{D5CDD505-2E9C-101B-9397-08002B2CF9AE}" pid="14" name="MSIP_Label_834fa30c-d330-47af-b38e-4594b6de31c6_Extended_MSFT_Method">
    <vt:lpwstr>Automatic</vt:lpwstr>
  </property>
  <property fmtid="{D5CDD505-2E9C-101B-9397-08002B2CF9AE}" pid="15" name="Sensitivity">
    <vt:lpwstr>Confidential</vt:lpwstr>
  </property>
</Properties>
</file>